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33"/>
  </p:notesMasterIdLst>
  <p:sldIdLst>
    <p:sldId id="256" r:id="rId2"/>
    <p:sldId id="257" r:id="rId3"/>
    <p:sldId id="259" r:id="rId4"/>
    <p:sldId id="284" r:id="rId5"/>
    <p:sldId id="267" r:id="rId6"/>
    <p:sldId id="265" r:id="rId7"/>
    <p:sldId id="277" r:id="rId8"/>
    <p:sldId id="261" r:id="rId9"/>
    <p:sldId id="278" r:id="rId10"/>
    <p:sldId id="263" r:id="rId11"/>
    <p:sldId id="279" r:id="rId12"/>
    <p:sldId id="266" r:id="rId13"/>
    <p:sldId id="280" r:id="rId14"/>
    <p:sldId id="262" r:id="rId15"/>
    <p:sldId id="268" r:id="rId16"/>
    <p:sldId id="288" r:id="rId17"/>
    <p:sldId id="283" r:id="rId18"/>
    <p:sldId id="293" r:id="rId19"/>
    <p:sldId id="269" r:id="rId20"/>
    <p:sldId id="270" r:id="rId21"/>
    <p:sldId id="271" r:id="rId22"/>
    <p:sldId id="272" r:id="rId23"/>
    <p:sldId id="273" r:id="rId24"/>
    <p:sldId id="287" r:id="rId25"/>
    <p:sldId id="286" r:id="rId26"/>
    <p:sldId id="285" r:id="rId27"/>
    <p:sldId id="289" r:id="rId28"/>
    <p:sldId id="291" r:id="rId29"/>
    <p:sldId id="292" r:id="rId30"/>
    <p:sldId id="281" r:id="rId31"/>
    <p:sldId id="294"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0" autoAdjust="0"/>
    <p:restoredTop sz="94562" autoAdjust="0"/>
  </p:normalViewPr>
  <p:slideViewPr>
    <p:cSldViewPr>
      <p:cViewPr>
        <p:scale>
          <a:sx n="60" d="100"/>
          <a:sy n="60" d="100"/>
        </p:scale>
        <p:origin x="-1936" y="-13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35BBD4-A7E5-454C-AF96-C1E86E9F4910}"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CA"/>
        </a:p>
      </dgm:t>
    </dgm:pt>
    <dgm:pt modelId="{7CE4D538-807F-4FAF-B37D-A7449FA9CEB7}">
      <dgm:prSet phldrT="[Text]"/>
      <dgm:spPr>
        <a:noFill/>
      </dgm:spPr>
      <dgm:t>
        <a:bodyPr/>
        <a:lstStyle/>
        <a:p>
          <a:r>
            <a:rPr lang="en-CA" dirty="0" smtClean="0"/>
            <a:t>Families determine:</a:t>
          </a:r>
          <a:endParaRPr lang="en-CA" dirty="0"/>
        </a:p>
      </dgm:t>
    </dgm:pt>
    <dgm:pt modelId="{92E1460F-BB02-4021-B7C4-7B3525525A00}" type="parTrans" cxnId="{E27783AB-1D8B-4F28-AF93-F56F68D21732}">
      <dgm:prSet/>
      <dgm:spPr/>
      <dgm:t>
        <a:bodyPr/>
        <a:lstStyle/>
        <a:p>
          <a:endParaRPr lang="en-CA"/>
        </a:p>
      </dgm:t>
    </dgm:pt>
    <dgm:pt modelId="{0DF51DA8-4DED-4C04-A94F-27E9488AD884}" type="sibTrans" cxnId="{E27783AB-1D8B-4F28-AF93-F56F68D21732}">
      <dgm:prSet/>
      <dgm:spPr/>
      <dgm:t>
        <a:bodyPr/>
        <a:lstStyle/>
        <a:p>
          <a:endParaRPr lang="en-CA"/>
        </a:p>
      </dgm:t>
    </dgm:pt>
    <dgm:pt modelId="{7B6B757A-237F-470C-A75B-18BC2779B572}">
      <dgm:prSet phldrT="[Text]"/>
      <dgm:spPr>
        <a:noFill/>
      </dgm:spPr>
      <dgm:t>
        <a:bodyPr/>
        <a:lstStyle/>
        <a:p>
          <a:r>
            <a:rPr lang="en-CA" dirty="0" smtClean="0"/>
            <a:t>Who we are</a:t>
          </a:r>
          <a:endParaRPr lang="en-CA" dirty="0"/>
        </a:p>
      </dgm:t>
    </dgm:pt>
    <dgm:pt modelId="{0814F905-4337-4122-86EA-7A9EDCE410B3}" type="parTrans" cxnId="{B76941FA-922F-4F94-A36A-A37359B1435F}">
      <dgm:prSet/>
      <dgm:spPr/>
      <dgm:t>
        <a:bodyPr/>
        <a:lstStyle/>
        <a:p>
          <a:endParaRPr lang="en-CA"/>
        </a:p>
      </dgm:t>
    </dgm:pt>
    <dgm:pt modelId="{431A0942-3B08-4716-BA14-AA972351DCC5}" type="sibTrans" cxnId="{B76941FA-922F-4F94-A36A-A37359B1435F}">
      <dgm:prSet/>
      <dgm:spPr/>
      <dgm:t>
        <a:bodyPr/>
        <a:lstStyle/>
        <a:p>
          <a:endParaRPr lang="en-CA"/>
        </a:p>
      </dgm:t>
    </dgm:pt>
    <dgm:pt modelId="{F95FC193-049F-479B-A98A-3FD9DDF63AD4}">
      <dgm:prSet phldrT="[Text]"/>
      <dgm:spPr>
        <a:noFill/>
      </dgm:spPr>
      <dgm:t>
        <a:bodyPr/>
        <a:lstStyle/>
        <a:p>
          <a:r>
            <a:rPr lang="en-CA" dirty="0" smtClean="0"/>
            <a:t>How we develop</a:t>
          </a:r>
          <a:endParaRPr lang="en-CA" dirty="0"/>
        </a:p>
      </dgm:t>
    </dgm:pt>
    <dgm:pt modelId="{D9291D6A-B8E9-4329-8565-5BB2D87F3FDE}" type="parTrans" cxnId="{CA4CDDBC-35D3-4272-A04B-A0495D51F97F}">
      <dgm:prSet/>
      <dgm:spPr/>
      <dgm:t>
        <a:bodyPr/>
        <a:lstStyle/>
        <a:p>
          <a:endParaRPr lang="en-CA"/>
        </a:p>
      </dgm:t>
    </dgm:pt>
    <dgm:pt modelId="{04C08694-7E3A-428E-8EEB-36DEEFAB71E1}" type="sibTrans" cxnId="{CA4CDDBC-35D3-4272-A04B-A0495D51F97F}">
      <dgm:prSet/>
      <dgm:spPr/>
      <dgm:t>
        <a:bodyPr/>
        <a:lstStyle/>
        <a:p>
          <a:endParaRPr lang="en-CA"/>
        </a:p>
      </dgm:t>
    </dgm:pt>
    <dgm:pt modelId="{02D2EDEB-397C-4C6F-B386-5451B191250B}">
      <dgm:prSet phldrT="[Text]"/>
      <dgm:spPr>
        <a:noFill/>
      </dgm:spPr>
      <dgm:t>
        <a:bodyPr/>
        <a:lstStyle/>
        <a:p>
          <a:r>
            <a:rPr lang="en-CA" dirty="0" smtClean="0"/>
            <a:t>How we give and receive support for survival</a:t>
          </a:r>
          <a:endParaRPr lang="en-CA" dirty="0"/>
        </a:p>
      </dgm:t>
    </dgm:pt>
    <dgm:pt modelId="{9748C1B5-EE43-421E-9376-37C44E45AA6C}" type="parTrans" cxnId="{A25210F7-5D62-4217-A2DB-DA3031FBA1A5}">
      <dgm:prSet/>
      <dgm:spPr/>
      <dgm:t>
        <a:bodyPr/>
        <a:lstStyle/>
        <a:p>
          <a:endParaRPr lang="en-CA"/>
        </a:p>
      </dgm:t>
    </dgm:pt>
    <dgm:pt modelId="{EB4610F5-9C3E-45DB-96B6-AB0A0E32B4F3}" type="sibTrans" cxnId="{A25210F7-5D62-4217-A2DB-DA3031FBA1A5}">
      <dgm:prSet/>
      <dgm:spPr/>
      <dgm:t>
        <a:bodyPr/>
        <a:lstStyle/>
        <a:p>
          <a:endParaRPr lang="en-CA"/>
        </a:p>
      </dgm:t>
    </dgm:pt>
    <dgm:pt modelId="{B62982D9-F563-4B02-B4F8-C0BF640B8CA9}" type="pres">
      <dgm:prSet presAssocID="{3F35BBD4-A7E5-454C-AF96-C1E86E9F4910}" presName="Name0" presStyleCnt="0">
        <dgm:presLayoutVars>
          <dgm:chMax val="1"/>
          <dgm:chPref val="1"/>
          <dgm:dir/>
          <dgm:animOne val="branch"/>
          <dgm:animLvl val="lvl"/>
        </dgm:presLayoutVars>
      </dgm:prSet>
      <dgm:spPr/>
      <dgm:t>
        <a:bodyPr/>
        <a:lstStyle/>
        <a:p>
          <a:endParaRPr lang="en-CA"/>
        </a:p>
      </dgm:t>
    </dgm:pt>
    <dgm:pt modelId="{5C9F25E4-4BC4-474B-81C8-FF73C2D6D32C}" type="pres">
      <dgm:prSet presAssocID="{7CE4D538-807F-4FAF-B37D-A7449FA9CEB7}" presName="singleCycle" presStyleCnt="0"/>
      <dgm:spPr/>
    </dgm:pt>
    <dgm:pt modelId="{D36EFAF7-5391-4B7C-8AC9-75CEBD89D857}" type="pres">
      <dgm:prSet presAssocID="{7CE4D538-807F-4FAF-B37D-A7449FA9CEB7}" presName="singleCenter" presStyleLbl="node1" presStyleIdx="0" presStyleCnt="4">
        <dgm:presLayoutVars>
          <dgm:chMax val="7"/>
          <dgm:chPref val="7"/>
        </dgm:presLayoutVars>
      </dgm:prSet>
      <dgm:spPr/>
      <dgm:t>
        <a:bodyPr/>
        <a:lstStyle/>
        <a:p>
          <a:endParaRPr lang="en-CA"/>
        </a:p>
      </dgm:t>
    </dgm:pt>
    <dgm:pt modelId="{AB532061-8DD2-4AC7-A07D-A454FDAAD0E4}" type="pres">
      <dgm:prSet presAssocID="{0814F905-4337-4122-86EA-7A9EDCE410B3}" presName="Name56" presStyleLbl="parChTrans1D2" presStyleIdx="0" presStyleCnt="3"/>
      <dgm:spPr/>
      <dgm:t>
        <a:bodyPr/>
        <a:lstStyle/>
        <a:p>
          <a:endParaRPr lang="en-CA"/>
        </a:p>
      </dgm:t>
    </dgm:pt>
    <dgm:pt modelId="{3D82A9CB-CDA9-4812-8B31-CE2C5C98854A}" type="pres">
      <dgm:prSet presAssocID="{7B6B757A-237F-470C-A75B-18BC2779B572}" presName="text0" presStyleLbl="node1" presStyleIdx="1" presStyleCnt="4" custRadScaleRad="73103" custRadScaleInc="142">
        <dgm:presLayoutVars>
          <dgm:bulletEnabled val="1"/>
        </dgm:presLayoutVars>
      </dgm:prSet>
      <dgm:spPr/>
      <dgm:t>
        <a:bodyPr/>
        <a:lstStyle/>
        <a:p>
          <a:endParaRPr lang="en-CA"/>
        </a:p>
      </dgm:t>
    </dgm:pt>
    <dgm:pt modelId="{2CED4C93-62B0-4649-B4BB-801A1B2F4A44}" type="pres">
      <dgm:prSet presAssocID="{D9291D6A-B8E9-4329-8565-5BB2D87F3FDE}" presName="Name56" presStyleLbl="parChTrans1D2" presStyleIdx="1" presStyleCnt="3"/>
      <dgm:spPr/>
      <dgm:t>
        <a:bodyPr/>
        <a:lstStyle/>
        <a:p>
          <a:endParaRPr lang="en-CA"/>
        </a:p>
      </dgm:t>
    </dgm:pt>
    <dgm:pt modelId="{063E5296-3D1A-4B99-8379-6720216D4F73}" type="pres">
      <dgm:prSet presAssocID="{F95FC193-049F-479B-A98A-3FD9DDF63AD4}" presName="text0" presStyleLbl="node1" presStyleIdx="2" presStyleCnt="4" custRadScaleRad="84026" custRadScaleInc="777">
        <dgm:presLayoutVars>
          <dgm:bulletEnabled val="1"/>
        </dgm:presLayoutVars>
      </dgm:prSet>
      <dgm:spPr/>
      <dgm:t>
        <a:bodyPr/>
        <a:lstStyle/>
        <a:p>
          <a:endParaRPr lang="en-CA"/>
        </a:p>
      </dgm:t>
    </dgm:pt>
    <dgm:pt modelId="{2AE27F64-B22B-4993-A286-204CF2FC3EE9}" type="pres">
      <dgm:prSet presAssocID="{9748C1B5-EE43-421E-9376-37C44E45AA6C}" presName="Name56" presStyleLbl="parChTrans1D2" presStyleIdx="2" presStyleCnt="3"/>
      <dgm:spPr/>
      <dgm:t>
        <a:bodyPr/>
        <a:lstStyle/>
        <a:p>
          <a:endParaRPr lang="en-CA"/>
        </a:p>
      </dgm:t>
    </dgm:pt>
    <dgm:pt modelId="{C7463F04-A0F4-435D-9E1A-5B446667A206}" type="pres">
      <dgm:prSet presAssocID="{02D2EDEB-397C-4C6F-B386-5451B191250B}" presName="text0" presStyleLbl="node1" presStyleIdx="3" presStyleCnt="4" custRadScaleRad="86389" custRadScaleInc="-5494">
        <dgm:presLayoutVars>
          <dgm:bulletEnabled val="1"/>
        </dgm:presLayoutVars>
      </dgm:prSet>
      <dgm:spPr/>
      <dgm:t>
        <a:bodyPr/>
        <a:lstStyle/>
        <a:p>
          <a:endParaRPr lang="en-CA"/>
        </a:p>
      </dgm:t>
    </dgm:pt>
  </dgm:ptLst>
  <dgm:cxnLst>
    <dgm:cxn modelId="{9A36A999-AF38-42EF-B8A8-8234AF2777D6}" type="presOf" srcId="{02D2EDEB-397C-4C6F-B386-5451B191250B}" destId="{C7463F04-A0F4-435D-9E1A-5B446667A206}" srcOrd="0" destOrd="0" presId="urn:microsoft.com/office/officeart/2008/layout/RadialCluster"/>
    <dgm:cxn modelId="{13FD450D-C5F2-43D7-A859-4CEA4F9CED88}" type="presOf" srcId="{0814F905-4337-4122-86EA-7A9EDCE410B3}" destId="{AB532061-8DD2-4AC7-A07D-A454FDAAD0E4}" srcOrd="0" destOrd="0" presId="urn:microsoft.com/office/officeart/2008/layout/RadialCluster"/>
    <dgm:cxn modelId="{26BA267A-D296-4770-985A-BB09C7542E21}" type="presOf" srcId="{D9291D6A-B8E9-4329-8565-5BB2D87F3FDE}" destId="{2CED4C93-62B0-4649-B4BB-801A1B2F4A44}" srcOrd="0" destOrd="0" presId="urn:microsoft.com/office/officeart/2008/layout/RadialCluster"/>
    <dgm:cxn modelId="{73F20568-552E-4215-AAA1-3FD429E43D81}" type="presOf" srcId="{9748C1B5-EE43-421E-9376-37C44E45AA6C}" destId="{2AE27F64-B22B-4993-A286-204CF2FC3EE9}" srcOrd="0" destOrd="0" presId="urn:microsoft.com/office/officeart/2008/layout/RadialCluster"/>
    <dgm:cxn modelId="{A25210F7-5D62-4217-A2DB-DA3031FBA1A5}" srcId="{7CE4D538-807F-4FAF-B37D-A7449FA9CEB7}" destId="{02D2EDEB-397C-4C6F-B386-5451B191250B}" srcOrd="2" destOrd="0" parTransId="{9748C1B5-EE43-421E-9376-37C44E45AA6C}" sibTransId="{EB4610F5-9C3E-45DB-96B6-AB0A0E32B4F3}"/>
    <dgm:cxn modelId="{B76941FA-922F-4F94-A36A-A37359B1435F}" srcId="{7CE4D538-807F-4FAF-B37D-A7449FA9CEB7}" destId="{7B6B757A-237F-470C-A75B-18BC2779B572}" srcOrd="0" destOrd="0" parTransId="{0814F905-4337-4122-86EA-7A9EDCE410B3}" sibTransId="{431A0942-3B08-4716-BA14-AA972351DCC5}"/>
    <dgm:cxn modelId="{CA4CDDBC-35D3-4272-A04B-A0495D51F97F}" srcId="{7CE4D538-807F-4FAF-B37D-A7449FA9CEB7}" destId="{F95FC193-049F-479B-A98A-3FD9DDF63AD4}" srcOrd="1" destOrd="0" parTransId="{D9291D6A-B8E9-4329-8565-5BB2D87F3FDE}" sibTransId="{04C08694-7E3A-428E-8EEB-36DEEFAB71E1}"/>
    <dgm:cxn modelId="{71B44607-2416-41CF-A724-8AF9B9F87119}" type="presOf" srcId="{7B6B757A-237F-470C-A75B-18BC2779B572}" destId="{3D82A9CB-CDA9-4812-8B31-CE2C5C98854A}" srcOrd="0" destOrd="0" presId="urn:microsoft.com/office/officeart/2008/layout/RadialCluster"/>
    <dgm:cxn modelId="{634DED28-545D-46CC-8AA0-DED8112254B3}" type="presOf" srcId="{F95FC193-049F-479B-A98A-3FD9DDF63AD4}" destId="{063E5296-3D1A-4B99-8379-6720216D4F73}" srcOrd="0" destOrd="0" presId="urn:microsoft.com/office/officeart/2008/layout/RadialCluster"/>
    <dgm:cxn modelId="{4AFFB766-1786-43DD-B599-AC8F30D9E973}" type="presOf" srcId="{7CE4D538-807F-4FAF-B37D-A7449FA9CEB7}" destId="{D36EFAF7-5391-4B7C-8AC9-75CEBD89D857}" srcOrd="0" destOrd="0" presId="urn:microsoft.com/office/officeart/2008/layout/RadialCluster"/>
    <dgm:cxn modelId="{A730B2F6-44A3-401C-9DEB-E75D54EEB5CE}" type="presOf" srcId="{3F35BBD4-A7E5-454C-AF96-C1E86E9F4910}" destId="{B62982D9-F563-4B02-B4F8-C0BF640B8CA9}" srcOrd="0" destOrd="0" presId="urn:microsoft.com/office/officeart/2008/layout/RadialCluster"/>
    <dgm:cxn modelId="{E27783AB-1D8B-4F28-AF93-F56F68D21732}" srcId="{3F35BBD4-A7E5-454C-AF96-C1E86E9F4910}" destId="{7CE4D538-807F-4FAF-B37D-A7449FA9CEB7}" srcOrd="0" destOrd="0" parTransId="{92E1460F-BB02-4021-B7C4-7B3525525A00}" sibTransId="{0DF51DA8-4DED-4C04-A94F-27E9488AD884}"/>
    <dgm:cxn modelId="{3AA6769F-B90B-4F2B-9914-8AE203F2B129}" type="presParOf" srcId="{B62982D9-F563-4B02-B4F8-C0BF640B8CA9}" destId="{5C9F25E4-4BC4-474B-81C8-FF73C2D6D32C}" srcOrd="0" destOrd="0" presId="urn:microsoft.com/office/officeart/2008/layout/RadialCluster"/>
    <dgm:cxn modelId="{A5AF4AE9-8D80-4828-BE68-07AA18B66E53}" type="presParOf" srcId="{5C9F25E4-4BC4-474B-81C8-FF73C2D6D32C}" destId="{D36EFAF7-5391-4B7C-8AC9-75CEBD89D857}" srcOrd="0" destOrd="0" presId="urn:microsoft.com/office/officeart/2008/layout/RadialCluster"/>
    <dgm:cxn modelId="{B11225F2-45CE-4F21-B99A-D21E339D7703}" type="presParOf" srcId="{5C9F25E4-4BC4-474B-81C8-FF73C2D6D32C}" destId="{AB532061-8DD2-4AC7-A07D-A454FDAAD0E4}" srcOrd="1" destOrd="0" presId="urn:microsoft.com/office/officeart/2008/layout/RadialCluster"/>
    <dgm:cxn modelId="{354A234C-3654-4C0E-8A94-9553B033C086}" type="presParOf" srcId="{5C9F25E4-4BC4-474B-81C8-FF73C2D6D32C}" destId="{3D82A9CB-CDA9-4812-8B31-CE2C5C98854A}" srcOrd="2" destOrd="0" presId="urn:microsoft.com/office/officeart/2008/layout/RadialCluster"/>
    <dgm:cxn modelId="{119869D2-9393-4FE1-82EC-739A7631B543}" type="presParOf" srcId="{5C9F25E4-4BC4-474B-81C8-FF73C2D6D32C}" destId="{2CED4C93-62B0-4649-B4BB-801A1B2F4A44}" srcOrd="3" destOrd="0" presId="urn:microsoft.com/office/officeart/2008/layout/RadialCluster"/>
    <dgm:cxn modelId="{1F3E6753-1FF2-4FBD-999A-49F6E9D69764}" type="presParOf" srcId="{5C9F25E4-4BC4-474B-81C8-FF73C2D6D32C}" destId="{063E5296-3D1A-4B99-8379-6720216D4F73}" srcOrd="4" destOrd="0" presId="urn:microsoft.com/office/officeart/2008/layout/RadialCluster"/>
    <dgm:cxn modelId="{897107EA-9137-4145-A264-617572F46954}" type="presParOf" srcId="{5C9F25E4-4BC4-474B-81C8-FF73C2D6D32C}" destId="{2AE27F64-B22B-4993-A286-204CF2FC3EE9}" srcOrd="5" destOrd="0" presId="urn:microsoft.com/office/officeart/2008/layout/RadialCluster"/>
    <dgm:cxn modelId="{31FF3BF7-4907-45D1-ABCF-5603344123E2}" type="presParOf" srcId="{5C9F25E4-4BC4-474B-81C8-FF73C2D6D32C}" destId="{C7463F04-A0F4-435D-9E1A-5B446667A206}"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303A0D-7C3C-4110-8476-8252D4C50623}"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528E0CC8-0B2E-4247-978B-D8EC41C55BAD}">
      <dgm:prSet phldrT="[Text]"/>
      <dgm:spPr/>
      <dgm:t>
        <a:bodyPr/>
        <a:lstStyle/>
        <a:p>
          <a:pPr algn="ctr"/>
          <a:r>
            <a:rPr lang="en-US" dirty="0" smtClean="0"/>
            <a:t>Individual Internal Family System	</a:t>
          </a:r>
          <a:endParaRPr lang="en-US" dirty="0"/>
        </a:p>
      </dgm:t>
    </dgm:pt>
    <dgm:pt modelId="{04EADF92-FBE4-4CEA-9120-6723C4E25E37}" type="parTrans" cxnId="{8F0E7E74-E077-4693-BC7A-405D36A5B5A3}">
      <dgm:prSet/>
      <dgm:spPr/>
      <dgm:t>
        <a:bodyPr/>
        <a:lstStyle/>
        <a:p>
          <a:endParaRPr lang="en-US"/>
        </a:p>
      </dgm:t>
    </dgm:pt>
    <dgm:pt modelId="{AA19D463-E633-41F9-B464-F62D82917201}" type="sibTrans" cxnId="{8F0E7E74-E077-4693-BC7A-405D36A5B5A3}">
      <dgm:prSet/>
      <dgm:spPr/>
      <dgm:t>
        <a:bodyPr/>
        <a:lstStyle/>
        <a:p>
          <a:endParaRPr lang="en-US"/>
        </a:p>
      </dgm:t>
    </dgm:pt>
    <dgm:pt modelId="{712D65C4-B677-4CF3-87F3-9C3C3DD672CE}">
      <dgm:prSet phldrT="[Text]"/>
      <dgm:spPr/>
      <dgm:t>
        <a:bodyPr/>
        <a:lstStyle/>
        <a:p>
          <a:r>
            <a:rPr lang="en-US" dirty="0" smtClean="0"/>
            <a:t>Teleological/Goal-Oriented</a:t>
          </a:r>
          <a:endParaRPr lang="en-US" dirty="0"/>
        </a:p>
      </dgm:t>
    </dgm:pt>
    <dgm:pt modelId="{2486DA5C-BB92-4CA4-8B54-617FC81A6B89}" type="parTrans" cxnId="{080AD05A-8873-46CB-8DD0-3871A6CF9AED}">
      <dgm:prSet/>
      <dgm:spPr/>
      <dgm:t>
        <a:bodyPr/>
        <a:lstStyle/>
        <a:p>
          <a:endParaRPr lang="en-US"/>
        </a:p>
      </dgm:t>
    </dgm:pt>
    <dgm:pt modelId="{7442B96E-74B1-4680-81B5-456BAED41695}" type="sibTrans" cxnId="{080AD05A-8873-46CB-8DD0-3871A6CF9AED}">
      <dgm:prSet/>
      <dgm:spPr/>
      <dgm:t>
        <a:bodyPr/>
        <a:lstStyle/>
        <a:p>
          <a:endParaRPr lang="en-US"/>
        </a:p>
      </dgm:t>
    </dgm:pt>
    <dgm:pt modelId="{599985D2-0902-454E-8716-37D7C72DD3D5}">
      <dgm:prSet phldrT="[Text]"/>
      <dgm:spPr/>
      <dgm:t>
        <a:bodyPr/>
        <a:lstStyle/>
        <a:p>
          <a:r>
            <a:rPr lang="en-US" dirty="0" smtClean="0"/>
            <a:t>Developmental</a:t>
          </a:r>
          <a:endParaRPr lang="en-US" dirty="0"/>
        </a:p>
      </dgm:t>
    </dgm:pt>
    <dgm:pt modelId="{5E0BE894-EF01-4759-B730-61911FD4E678}" type="parTrans" cxnId="{952081C6-7587-4F27-95C4-BF05DCF720B8}">
      <dgm:prSet/>
      <dgm:spPr/>
      <dgm:t>
        <a:bodyPr/>
        <a:lstStyle/>
        <a:p>
          <a:endParaRPr lang="en-US"/>
        </a:p>
      </dgm:t>
    </dgm:pt>
    <dgm:pt modelId="{078D4F18-B3D3-4E00-BDB4-040DD687F105}" type="sibTrans" cxnId="{952081C6-7587-4F27-95C4-BF05DCF720B8}">
      <dgm:prSet/>
      <dgm:spPr/>
      <dgm:t>
        <a:bodyPr/>
        <a:lstStyle/>
        <a:p>
          <a:endParaRPr lang="en-US"/>
        </a:p>
      </dgm:t>
    </dgm:pt>
    <dgm:pt modelId="{0D54CE5C-87D2-4166-AD41-4610F5437416}">
      <dgm:prSet phldrT="[Text]"/>
      <dgm:spPr/>
      <dgm:t>
        <a:bodyPr/>
        <a:lstStyle/>
        <a:p>
          <a:r>
            <a:rPr lang="en-US" dirty="0" smtClean="0"/>
            <a:t>Sequences/Patterns of Interactions</a:t>
          </a:r>
          <a:endParaRPr lang="en-US" dirty="0"/>
        </a:p>
      </dgm:t>
    </dgm:pt>
    <dgm:pt modelId="{B290ED5E-8477-44DA-AFAE-DD6054C2F891}" type="parTrans" cxnId="{AE343006-58A2-4D6A-8390-90F90DD52DDF}">
      <dgm:prSet/>
      <dgm:spPr/>
      <dgm:t>
        <a:bodyPr/>
        <a:lstStyle/>
        <a:p>
          <a:endParaRPr lang="en-US"/>
        </a:p>
      </dgm:t>
    </dgm:pt>
    <dgm:pt modelId="{D1EFBCD8-FC34-46BE-88A4-3CFD769A93E0}" type="sibTrans" cxnId="{AE343006-58A2-4D6A-8390-90F90DD52DDF}">
      <dgm:prSet/>
      <dgm:spPr/>
      <dgm:t>
        <a:bodyPr/>
        <a:lstStyle/>
        <a:p>
          <a:endParaRPr lang="en-US"/>
        </a:p>
      </dgm:t>
    </dgm:pt>
    <dgm:pt modelId="{AC0DABAC-BDA9-4FDB-B5C6-CB3CB1F6E8E5}">
      <dgm:prSet phldrT="[Text]"/>
      <dgm:spPr/>
      <dgm:t>
        <a:bodyPr/>
        <a:lstStyle/>
        <a:p>
          <a:r>
            <a:rPr lang="en-US" dirty="0" smtClean="0"/>
            <a:t>Organization</a:t>
          </a:r>
          <a:endParaRPr lang="en-US" dirty="0"/>
        </a:p>
      </dgm:t>
    </dgm:pt>
    <dgm:pt modelId="{556D26EF-C0A9-4BED-91D9-38037744E511}" type="parTrans" cxnId="{AF599A02-A652-4682-A664-E89590182B30}">
      <dgm:prSet/>
      <dgm:spPr/>
      <dgm:t>
        <a:bodyPr/>
        <a:lstStyle/>
        <a:p>
          <a:endParaRPr lang="en-US"/>
        </a:p>
      </dgm:t>
    </dgm:pt>
    <dgm:pt modelId="{812AC1EC-96A6-4526-9554-17FF166C2403}" type="sibTrans" cxnId="{AF599A02-A652-4682-A664-E89590182B30}">
      <dgm:prSet/>
      <dgm:spPr/>
      <dgm:t>
        <a:bodyPr/>
        <a:lstStyle/>
        <a:p>
          <a:endParaRPr lang="en-US"/>
        </a:p>
      </dgm:t>
    </dgm:pt>
    <dgm:pt modelId="{8B687B78-0956-46AB-90EC-B4DD684DD8EF}">
      <dgm:prSet phldrT="[Text]"/>
      <dgm:spPr/>
      <dgm:t>
        <a:bodyPr/>
        <a:lstStyle/>
        <a:p>
          <a:r>
            <a:rPr lang="en-US" dirty="0" smtClean="0"/>
            <a:t>Multicultural</a:t>
          </a:r>
          <a:endParaRPr lang="en-US" dirty="0"/>
        </a:p>
      </dgm:t>
    </dgm:pt>
    <dgm:pt modelId="{2BF409B4-098E-44B9-9452-8E7296BDEF5C}" type="parTrans" cxnId="{522CABD9-C05A-45E2-A887-BDF5C35D2923}">
      <dgm:prSet/>
      <dgm:spPr/>
      <dgm:t>
        <a:bodyPr/>
        <a:lstStyle/>
        <a:p>
          <a:endParaRPr lang="en-US"/>
        </a:p>
      </dgm:t>
    </dgm:pt>
    <dgm:pt modelId="{D0677A78-D60F-42C5-87C9-4FE3F9B9EE0A}" type="sibTrans" cxnId="{522CABD9-C05A-45E2-A887-BDF5C35D2923}">
      <dgm:prSet/>
      <dgm:spPr/>
      <dgm:t>
        <a:bodyPr/>
        <a:lstStyle/>
        <a:p>
          <a:endParaRPr lang="en-US"/>
        </a:p>
      </dgm:t>
    </dgm:pt>
    <dgm:pt modelId="{EC2EA11C-83C3-4E05-B0B5-304AB1E00F4A}">
      <dgm:prSet phldrT="[Text]"/>
      <dgm:spPr/>
      <dgm:t>
        <a:bodyPr/>
        <a:lstStyle/>
        <a:p>
          <a:r>
            <a:rPr lang="en-US" dirty="0" smtClean="0"/>
            <a:t>Process</a:t>
          </a:r>
          <a:endParaRPr lang="en-US" dirty="0"/>
        </a:p>
      </dgm:t>
    </dgm:pt>
    <dgm:pt modelId="{79F27D57-286A-4279-A9FF-779BE87A9F93}" type="parTrans" cxnId="{5E33D5A3-0143-4233-AE6B-EA1F3858C713}">
      <dgm:prSet/>
      <dgm:spPr/>
      <dgm:t>
        <a:bodyPr/>
        <a:lstStyle/>
        <a:p>
          <a:endParaRPr lang="en-US"/>
        </a:p>
      </dgm:t>
    </dgm:pt>
    <dgm:pt modelId="{597E6E86-CBB3-4E7C-AA47-417A06AC51C1}" type="sibTrans" cxnId="{5E33D5A3-0143-4233-AE6B-EA1F3858C713}">
      <dgm:prSet/>
      <dgm:spPr/>
      <dgm:t>
        <a:bodyPr/>
        <a:lstStyle/>
        <a:p>
          <a:endParaRPr lang="en-US"/>
        </a:p>
      </dgm:t>
    </dgm:pt>
    <dgm:pt modelId="{48D8F4B7-7FFC-4AC8-ACA9-58A3B819AA48}">
      <dgm:prSet phldrT="[Text]"/>
      <dgm:spPr/>
      <dgm:t>
        <a:bodyPr/>
        <a:lstStyle/>
        <a:p>
          <a:r>
            <a:rPr lang="en-US" dirty="0" smtClean="0"/>
            <a:t>Gender</a:t>
          </a:r>
          <a:endParaRPr lang="en-US" dirty="0"/>
        </a:p>
      </dgm:t>
    </dgm:pt>
    <dgm:pt modelId="{687BC2BF-D7F7-4FE3-91D9-68F178422DFD}" type="parTrans" cxnId="{685C1C44-5B0C-4B33-8180-34309B1B8F4F}">
      <dgm:prSet/>
      <dgm:spPr/>
      <dgm:t>
        <a:bodyPr/>
        <a:lstStyle/>
        <a:p>
          <a:endParaRPr lang="en-US"/>
        </a:p>
      </dgm:t>
    </dgm:pt>
    <dgm:pt modelId="{714B8110-CC50-4E5A-99E3-83502D6D663E}" type="sibTrans" cxnId="{685C1C44-5B0C-4B33-8180-34309B1B8F4F}">
      <dgm:prSet/>
      <dgm:spPr/>
      <dgm:t>
        <a:bodyPr/>
        <a:lstStyle/>
        <a:p>
          <a:endParaRPr lang="en-US"/>
        </a:p>
      </dgm:t>
    </dgm:pt>
    <dgm:pt modelId="{73A41C16-AD0B-4C56-AEB0-2CFF5BF42AD7}" type="pres">
      <dgm:prSet presAssocID="{D7303A0D-7C3C-4110-8476-8252D4C50623}" presName="diagram" presStyleCnt="0">
        <dgm:presLayoutVars>
          <dgm:dir/>
          <dgm:resizeHandles val="exact"/>
        </dgm:presLayoutVars>
      </dgm:prSet>
      <dgm:spPr/>
      <dgm:t>
        <a:bodyPr/>
        <a:lstStyle/>
        <a:p>
          <a:endParaRPr lang="en-US"/>
        </a:p>
      </dgm:t>
    </dgm:pt>
    <dgm:pt modelId="{7D021681-D6C8-4970-80EB-02E72CCD2190}" type="pres">
      <dgm:prSet presAssocID="{528E0CC8-0B2E-4247-978B-D8EC41C55BAD}" presName="node" presStyleLbl="node1" presStyleIdx="0" presStyleCnt="8">
        <dgm:presLayoutVars>
          <dgm:bulletEnabled val="1"/>
        </dgm:presLayoutVars>
      </dgm:prSet>
      <dgm:spPr/>
      <dgm:t>
        <a:bodyPr/>
        <a:lstStyle/>
        <a:p>
          <a:endParaRPr lang="en-US"/>
        </a:p>
      </dgm:t>
    </dgm:pt>
    <dgm:pt modelId="{B1F80284-C1B5-4297-AC25-DB243D72B6F5}" type="pres">
      <dgm:prSet presAssocID="{AA19D463-E633-41F9-B464-F62D82917201}" presName="sibTrans" presStyleCnt="0"/>
      <dgm:spPr/>
    </dgm:pt>
    <dgm:pt modelId="{3DDAF71B-BEB7-44D5-A327-BF30EADA79A4}" type="pres">
      <dgm:prSet presAssocID="{712D65C4-B677-4CF3-87F3-9C3C3DD672CE}" presName="node" presStyleLbl="node1" presStyleIdx="1" presStyleCnt="8">
        <dgm:presLayoutVars>
          <dgm:bulletEnabled val="1"/>
        </dgm:presLayoutVars>
      </dgm:prSet>
      <dgm:spPr/>
      <dgm:t>
        <a:bodyPr/>
        <a:lstStyle/>
        <a:p>
          <a:endParaRPr lang="en-US"/>
        </a:p>
      </dgm:t>
    </dgm:pt>
    <dgm:pt modelId="{C0D42668-7F28-44DC-BFB6-FA5A7D454BA1}" type="pres">
      <dgm:prSet presAssocID="{7442B96E-74B1-4680-81B5-456BAED41695}" presName="sibTrans" presStyleCnt="0"/>
      <dgm:spPr/>
    </dgm:pt>
    <dgm:pt modelId="{67CBE171-EBBF-452F-910F-BA1D38C4E2C2}" type="pres">
      <dgm:prSet presAssocID="{599985D2-0902-454E-8716-37D7C72DD3D5}" presName="node" presStyleLbl="node1" presStyleIdx="2" presStyleCnt="8">
        <dgm:presLayoutVars>
          <dgm:bulletEnabled val="1"/>
        </dgm:presLayoutVars>
      </dgm:prSet>
      <dgm:spPr/>
      <dgm:t>
        <a:bodyPr/>
        <a:lstStyle/>
        <a:p>
          <a:endParaRPr lang="en-US"/>
        </a:p>
      </dgm:t>
    </dgm:pt>
    <dgm:pt modelId="{816C0288-C7A6-4EC5-863B-0FED762A8BDC}" type="pres">
      <dgm:prSet presAssocID="{078D4F18-B3D3-4E00-BDB4-040DD687F105}" presName="sibTrans" presStyleCnt="0"/>
      <dgm:spPr/>
    </dgm:pt>
    <dgm:pt modelId="{D95EB0AB-6FD1-462C-BC90-E6499FE3483D}" type="pres">
      <dgm:prSet presAssocID="{0D54CE5C-87D2-4166-AD41-4610F5437416}" presName="node" presStyleLbl="node1" presStyleIdx="3" presStyleCnt="8">
        <dgm:presLayoutVars>
          <dgm:bulletEnabled val="1"/>
        </dgm:presLayoutVars>
      </dgm:prSet>
      <dgm:spPr/>
      <dgm:t>
        <a:bodyPr/>
        <a:lstStyle/>
        <a:p>
          <a:endParaRPr lang="en-US"/>
        </a:p>
      </dgm:t>
    </dgm:pt>
    <dgm:pt modelId="{0577393C-9C65-48DE-A543-F84889A99D27}" type="pres">
      <dgm:prSet presAssocID="{D1EFBCD8-FC34-46BE-88A4-3CFD769A93E0}" presName="sibTrans" presStyleCnt="0"/>
      <dgm:spPr/>
    </dgm:pt>
    <dgm:pt modelId="{B46C7797-1B62-4133-AC60-C66EEB312F48}" type="pres">
      <dgm:prSet presAssocID="{AC0DABAC-BDA9-4FDB-B5C6-CB3CB1F6E8E5}" presName="node" presStyleLbl="node1" presStyleIdx="4" presStyleCnt="8">
        <dgm:presLayoutVars>
          <dgm:bulletEnabled val="1"/>
        </dgm:presLayoutVars>
      </dgm:prSet>
      <dgm:spPr/>
      <dgm:t>
        <a:bodyPr/>
        <a:lstStyle/>
        <a:p>
          <a:endParaRPr lang="en-US"/>
        </a:p>
      </dgm:t>
    </dgm:pt>
    <dgm:pt modelId="{C5173F9E-A61B-40F9-B341-285E922DFE57}" type="pres">
      <dgm:prSet presAssocID="{812AC1EC-96A6-4526-9554-17FF166C2403}" presName="sibTrans" presStyleCnt="0"/>
      <dgm:spPr/>
    </dgm:pt>
    <dgm:pt modelId="{063AFAAF-8943-428C-80C9-27E333F64F7C}" type="pres">
      <dgm:prSet presAssocID="{8B687B78-0956-46AB-90EC-B4DD684DD8EF}" presName="node" presStyleLbl="node1" presStyleIdx="5" presStyleCnt="8">
        <dgm:presLayoutVars>
          <dgm:bulletEnabled val="1"/>
        </dgm:presLayoutVars>
      </dgm:prSet>
      <dgm:spPr/>
      <dgm:t>
        <a:bodyPr/>
        <a:lstStyle/>
        <a:p>
          <a:endParaRPr lang="en-US"/>
        </a:p>
      </dgm:t>
    </dgm:pt>
    <dgm:pt modelId="{488D7249-9691-44AE-A584-2F40B6964764}" type="pres">
      <dgm:prSet presAssocID="{D0677A78-D60F-42C5-87C9-4FE3F9B9EE0A}" presName="sibTrans" presStyleCnt="0"/>
      <dgm:spPr/>
    </dgm:pt>
    <dgm:pt modelId="{E71A35D3-5F2E-4F8B-A0CF-E1B9D136D902}" type="pres">
      <dgm:prSet presAssocID="{EC2EA11C-83C3-4E05-B0B5-304AB1E00F4A}" presName="node" presStyleLbl="node1" presStyleIdx="6" presStyleCnt="8">
        <dgm:presLayoutVars>
          <dgm:bulletEnabled val="1"/>
        </dgm:presLayoutVars>
      </dgm:prSet>
      <dgm:spPr/>
      <dgm:t>
        <a:bodyPr/>
        <a:lstStyle/>
        <a:p>
          <a:endParaRPr lang="en-US"/>
        </a:p>
      </dgm:t>
    </dgm:pt>
    <dgm:pt modelId="{772E4327-1418-4D00-985D-9C7DAAC1E354}" type="pres">
      <dgm:prSet presAssocID="{597E6E86-CBB3-4E7C-AA47-417A06AC51C1}" presName="sibTrans" presStyleCnt="0"/>
      <dgm:spPr/>
    </dgm:pt>
    <dgm:pt modelId="{7E689A8E-F201-4EA4-ADB2-093F34BD29B7}" type="pres">
      <dgm:prSet presAssocID="{48D8F4B7-7FFC-4AC8-ACA9-58A3B819AA48}" presName="node" presStyleLbl="node1" presStyleIdx="7" presStyleCnt="8">
        <dgm:presLayoutVars>
          <dgm:bulletEnabled val="1"/>
        </dgm:presLayoutVars>
      </dgm:prSet>
      <dgm:spPr/>
      <dgm:t>
        <a:bodyPr/>
        <a:lstStyle/>
        <a:p>
          <a:endParaRPr lang="en-US"/>
        </a:p>
      </dgm:t>
    </dgm:pt>
  </dgm:ptLst>
  <dgm:cxnLst>
    <dgm:cxn modelId="{7BEEEAC9-0356-4AAF-BDB7-91E89ED5F499}" type="presOf" srcId="{0D54CE5C-87D2-4166-AD41-4610F5437416}" destId="{D95EB0AB-6FD1-462C-BC90-E6499FE3483D}" srcOrd="0" destOrd="0" presId="urn:microsoft.com/office/officeart/2005/8/layout/default"/>
    <dgm:cxn modelId="{E23681B0-4A5E-454F-AB9C-B8A98A201324}" type="presOf" srcId="{AC0DABAC-BDA9-4FDB-B5C6-CB3CB1F6E8E5}" destId="{B46C7797-1B62-4133-AC60-C66EEB312F48}" srcOrd="0" destOrd="0" presId="urn:microsoft.com/office/officeart/2005/8/layout/default"/>
    <dgm:cxn modelId="{5E33D5A3-0143-4233-AE6B-EA1F3858C713}" srcId="{D7303A0D-7C3C-4110-8476-8252D4C50623}" destId="{EC2EA11C-83C3-4E05-B0B5-304AB1E00F4A}" srcOrd="6" destOrd="0" parTransId="{79F27D57-286A-4279-A9FF-779BE87A9F93}" sibTransId="{597E6E86-CBB3-4E7C-AA47-417A06AC51C1}"/>
    <dgm:cxn modelId="{F815D233-27D2-42AC-BEDE-15137958A8D7}" type="presOf" srcId="{528E0CC8-0B2E-4247-978B-D8EC41C55BAD}" destId="{7D021681-D6C8-4970-80EB-02E72CCD2190}" srcOrd="0" destOrd="0" presId="urn:microsoft.com/office/officeart/2005/8/layout/default"/>
    <dgm:cxn modelId="{AE343006-58A2-4D6A-8390-90F90DD52DDF}" srcId="{D7303A0D-7C3C-4110-8476-8252D4C50623}" destId="{0D54CE5C-87D2-4166-AD41-4610F5437416}" srcOrd="3" destOrd="0" parTransId="{B290ED5E-8477-44DA-AFAE-DD6054C2F891}" sibTransId="{D1EFBCD8-FC34-46BE-88A4-3CFD769A93E0}"/>
    <dgm:cxn modelId="{685C1C44-5B0C-4B33-8180-34309B1B8F4F}" srcId="{D7303A0D-7C3C-4110-8476-8252D4C50623}" destId="{48D8F4B7-7FFC-4AC8-ACA9-58A3B819AA48}" srcOrd="7" destOrd="0" parTransId="{687BC2BF-D7F7-4FE3-91D9-68F178422DFD}" sibTransId="{714B8110-CC50-4E5A-99E3-83502D6D663E}"/>
    <dgm:cxn modelId="{8F0E7E74-E077-4693-BC7A-405D36A5B5A3}" srcId="{D7303A0D-7C3C-4110-8476-8252D4C50623}" destId="{528E0CC8-0B2E-4247-978B-D8EC41C55BAD}" srcOrd="0" destOrd="0" parTransId="{04EADF92-FBE4-4CEA-9120-6723C4E25E37}" sibTransId="{AA19D463-E633-41F9-B464-F62D82917201}"/>
    <dgm:cxn modelId="{AF599A02-A652-4682-A664-E89590182B30}" srcId="{D7303A0D-7C3C-4110-8476-8252D4C50623}" destId="{AC0DABAC-BDA9-4FDB-B5C6-CB3CB1F6E8E5}" srcOrd="4" destOrd="0" parTransId="{556D26EF-C0A9-4BED-91D9-38037744E511}" sibTransId="{812AC1EC-96A6-4526-9554-17FF166C2403}"/>
    <dgm:cxn modelId="{C001B03F-3D3B-444E-A19C-F3CA6AE11240}" type="presOf" srcId="{712D65C4-B677-4CF3-87F3-9C3C3DD672CE}" destId="{3DDAF71B-BEB7-44D5-A327-BF30EADA79A4}" srcOrd="0" destOrd="0" presId="urn:microsoft.com/office/officeart/2005/8/layout/default"/>
    <dgm:cxn modelId="{6E328577-A496-4AB5-99EB-99955B023DB9}" type="presOf" srcId="{599985D2-0902-454E-8716-37D7C72DD3D5}" destId="{67CBE171-EBBF-452F-910F-BA1D38C4E2C2}" srcOrd="0" destOrd="0" presId="urn:microsoft.com/office/officeart/2005/8/layout/default"/>
    <dgm:cxn modelId="{3569C2FF-E1E8-4A5F-AF79-FBA4C7DA5B39}" type="presOf" srcId="{8B687B78-0956-46AB-90EC-B4DD684DD8EF}" destId="{063AFAAF-8943-428C-80C9-27E333F64F7C}" srcOrd="0" destOrd="0" presId="urn:microsoft.com/office/officeart/2005/8/layout/default"/>
    <dgm:cxn modelId="{080AD05A-8873-46CB-8DD0-3871A6CF9AED}" srcId="{D7303A0D-7C3C-4110-8476-8252D4C50623}" destId="{712D65C4-B677-4CF3-87F3-9C3C3DD672CE}" srcOrd="1" destOrd="0" parTransId="{2486DA5C-BB92-4CA4-8B54-617FC81A6B89}" sibTransId="{7442B96E-74B1-4680-81B5-456BAED41695}"/>
    <dgm:cxn modelId="{952081C6-7587-4F27-95C4-BF05DCF720B8}" srcId="{D7303A0D-7C3C-4110-8476-8252D4C50623}" destId="{599985D2-0902-454E-8716-37D7C72DD3D5}" srcOrd="2" destOrd="0" parTransId="{5E0BE894-EF01-4759-B730-61911FD4E678}" sibTransId="{078D4F18-B3D3-4E00-BDB4-040DD687F105}"/>
    <dgm:cxn modelId="{D98BFE5D-B0B1-4B43-8CE9-B51AA2778B01}" type="presOf" srcId="{EC2EA11C-83C3-4E05-B0B5-304AB1E00F4A}" destId="{E71A35D3-5F2E-4F8B-A0CF-E1B9D136D902}" srcOrd="0" destOrd="0" presId="urn:microsoft.com/office/officeart/2005/8/layout/default"/>
    <dgm:cxn modelId="{522CABD9-C05A-45E2-A887-BDF5C35D2923}" srcId="{D7303A0D-7C3C-4110-8476-8252D4C50623}" destId="{8B687B78-0956-46AB-90EC-B4DD684DD8EF}" srcOrd="5" destOrd="0" parTransId="{2BF409B4-098E-44B9-9452-8E7296BDEF5C}" sibTransId="{D0677A78-D60F-42C5-87C9-4FE3F9B9EE0A}"/>
    <dgm:cxn modelId="{AE59EB80-3F4B-4AD5-B6C1-E9DFF93BBE5B}" type="presOf" srcId="{48D8F4B7-7FFC-4AC8-ACA9-58A3B819AA48}" destId="{7E689A8E-F201-4EA4-ADB2-093F34BD29B7}" srcOrd="0" destOrd="0" presId="urn:microsoft.com/office/officeart/2005/8/layout/default"/>
    <dgm:cxn modelId="{2C6DF511-F7B6-453A-95CE-761492DA3B2F}" type="presOf" srcId="{D7303A0D-7C3C-4110-8476-8252D4C50623}" destId="{73A41C16-AD0B-4C56-AEB0-2CFF5BF42AD7}" srcOrd="0" destOrd="0" presId="urn:microsoft.com/office/officeart/2005/8/layout/default"/>
    <dgm:cxn modelId="{E9079A0F-3100-4E1B-AE0D-70CF96B723F9}" type="presParOf" srcId="{73A41C16-AD0B-4C56-AEB0-2CFF5BF42AD7}" destId="{7D021681-D6C8-4970-80EB-02E72CCD2190}" srcOrd="0" destOrd="0" presId="urn:microsoft.com/office/officeart/2005/8/layout/default"/>
    <dgm:cxn modelId="{D6F15397-67FB-436D-9DFC-EA4754DDD56E}" type="presParOf" srcId="{73A41C16-AD0B-4C56-AEB0-2CFF5BF42AD7}" destId="{B1F80284-C1B5-4297-AC25-DB243D72B6F5}" srcOrd="1" destOrd="0" presId="urn:microsoft.com/office/officeart/2005/8/layout/default"/>
    <dgm:cxn modelId="{7D03E332-41E1-4DC2-8CDF-CEC7FF0C058A}" type="presParOf" srcId="{73A41C16-AD0B-4C56-AEB0-2CFF5BF42AD7}" destId="{3DDAF71B-BEB7-44D5-A327-BF30EADA79A4}" srcOrd="2" destOrd="0" presId="urn:microsoft.com/office/officeart/2005/8/layout/default"/>
    <dgm:cxn modelId="{595056E6-613C-4B52-9F3D-3C4C8E5DDC3C}" type="presParOf" srcId="{73A41C16-AD0B-4C56-AEB0-2CFF5BF42AD7}" destId="{C0D42668-7F28-44DC-BFB6-FA5A7D454BA1}" srcOrd="3" destOrd="0" presId="urn:microsoft.com/office/officeart/2005/8/layout/default"/>
    <dgm:cxn modelId="{C94A01B3-2022-4F83-8A1C-13264BF498DD}" type="presParOf" srcId="{73A41C16-AD0B-4C56-AEB0-2CFF5BF42AD7}" destId="{67CBE171-EBBF-452F-910F-BA1D38C4E2C2}" srcOrd="4" destOrd="0" presId="urn:microsoft.com/office/officeart/2005/8/layout/default"/>
    <dgm:cxn modelId="{8D83DBD4-091B-473B-A60F-1C09CE8017D9}" type="presParOf" srcId="{73A41C16-AD0B-4C56-AEB0-2CFF5BF42AD7}" destId="{816C0288-C7A6-4EC5-863B-0FED762A8BDC}" srcOrd="5" destOrd="0" presId="urn:microsoft.com/office/officeart/2005/8/layout/default"/>
    <dgm:cxn modelId="{62DFD816-46BC-4B33-8795-73D3D356B51F}" type="presParOf" srcId="{73A41C16-AD0B-4C56-AEB0-2CFF5BF42AD7}" destId="{D95EB0AB-6FD1-462C-BC90-E6499FE3483D}" srcOrd="6" destOrd="0" presId="urn:microsoft.com/office/officeart/2005/8/layout/default"/>
    <dgm:cxn modelId="{A246CD1C-EC6C-4321-8C61-404B497127BB}" type="presParOf" srcId="{73A41C16-AD0B-4C56-AEB0-2CFF5BF42AD7}" destId="{0577393C-9C65-48DE-A543-F84889A99D27}" srcOrd="7" destOrd="0" presId="urn:microsoft.com/office/officeart/2005/8/layout/default"/>
    <dgm:cxn modelId="{45F6E081-0001-4F2E-8B80-825F7CCB2115}" type="presParOf" srcId="{73A41C16-AD0B-4C56-AEB0-2CFF5BF42AD7}" destId="{B46C7797-1B62-4133-AC60-C66EEB312F48}" srcOrd="8" destOrd="0" presId="urn:microsoft.com/office/officeart/2005/8/layout/default"/>
    <dgm:cxn modelId="{80B1222F-E9AC-43C8-9570-2E002D0A2B31}" type="presParOf" srcId="{73A41C16-AD0B-4C56-AEB0-2CFF5BF42AD7}" destId="{C5173F9E-A61B-40F9-B341-285E922DFE57}" srcOrd="9" destOrd="0" presId="urn:microsoft.com/office/officeart/2005/8/layout/default"/>
    <dgm:cxn modelId="{08DEDE8E-ADFC-4F55-B464-201625EB6ADF}" type="presParOf" srcId="{73A41C16-AD0B-4C56-AEB0-2CFF5BF42AD7}" destId="{063AFAAF-8943-428C-80C9-27E333F64F7C}" srcOrd="10" destOrd="0" presId="urn:microsoft.com/office/officeart/2005/8/layout/default"/>
    <dgm:cxn modelId="{C99ADAF5-A3BA-41F6-B012-E9B94B59F77F}" type="presParOf" srcId="{73A41C16-AD0B-4C56-AEB0-2CFF5BF42AD7}" destId="{488D7249-9691-44AE-A584-2F40B6964764}" srcOrd="11" destOrd="0" presId="urn:microsoft.com/office/officeart/2005/8/layout/default"/>
    <dgm:cxn modelId="{C80F2640-7361-4843-A68E-06DFE3BF915B}" type="presParOf" srcId="{73A41C16-AD0B-4C56-AEB0-2CFF5BF42AD7}" destId="{E71A35D3-5F2E-4F8B-A0CF-E1B9D136D902}" srcOrd="12" destOrd="0" presId="urn:microsoft.com/office/officeart/2005/8/layout/default"/>
    <dgm:cxn modelId="{DB6305AC-EB36-43A3-AE2E-D82CF0378CA9}" type="presParOf" srcId="{73A41C16-AD0B-4C56-AEB0-2CFF5BF42AD7}" destId="{772E4327-1418-4D00-985D-9C7DAAC1E354}" srcOrd="13" destOrd="0" presId="urn:microsoft.com/office/officeart/2005/8/layout/default"/>
    <dgm:cxn modelId="{E032108A-081B-40F4-8710-01A63146772E}" type="presParOf" srcId="{73A41C16-AD0B-4C56-AEB0-2CFF5BF42AD7}" destId="{7E689A8E-F201-4EA4-ADB2-093F34BD29B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EFAF7-5391-4B7C-8AC9-75CEBD89D857}">
      <dsp:nvSpPr>
        <dsp:cNvPr id="0" name=""/>
        <dsp:cNvSpPr/>
      </dsp:nvSpPr>
      <dsp:spPr>
        <a:xfrm>
          <a:off x="1226819" y="1276231"/>
          <a:ext cx="822960" cy="822960"/>
        </a:xfrm>
        <a:prstGeom prst="roundRect">
          <a:avLst/>
        </a:prstGeom>
        <a:no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444500">
            <a:lnSpc>
              <a:spcPct val="90000"/>
            </a:lnSpc>
            <a:spcBef>
              <a:spcPct val="0"/>
            </a:spcBef>
            <a:spcAft>
              <a:spcPct val="35000"/>
            </a:spcAft>
          </a:pPr>
          <a:r>
            <a:rPr lang="en-CA" sz="1000" kern="1200" dirty="0" smtClean="0"/>
            <a:t>Families determine:</a:t>
          </a:r>
          <a:endParaRPr lang="en-CA" sz="1000" kern="1200" dirty="0"/>
        </a:p>
      </dsp:txBody>
      <dsp:txXfrm>
        <a:off x="1266993" y="1316405"/>
        <a:ext cx="742612" cy="742612"/>
      </dsp:txXfrm>
    </dsp:sp>
    <dsp:sp modelId="{AB532061-8DD2-4AC7-A07D-A454FDAAD0E4}">
      <dsp:nvSpPr>
        <dsp:cNvPr id="0" name=""/>
        <dsp:cNvSpPr/>
      </dsp:nvSpPr>
      <dsp:spPr>
        <a:xfrm rot="16205112">
          <a:off x="1520501" y="1157644"/>
          <a:ext cx="237174" cy="0"/>
        </a:xfrm>
        <a:custGeom>
          <a:avLst/>
          <a:gdLst/>
          <a:ahLst/>
          <a:cxnLst/>
          <a:rect l="0" t="0" r="0" b="0"/>
          <a:pathLst>
            <a:path>
              <a:moveTo>
                <a:pt x="0" y="0"/>
              </a:moveTo>
              <a:lnTo>
                <a:pt x="23717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82A9CB-CDA9-4812-8B31-CE2C5C98854A}">
      <dsp:nvSpPr>
        <dsp:cNvPr id="0" name=""/>
        <dsp:cNvSpPr/>
      </dsp:nvSpPr>
      <dsp:spPr>
        <a:xfrm>
          <a:off x="1363982" y="487674"/>
          <a:ext cx="551383" cy="551383"/>
        </a:xfrm>
        <a:prstGeom prst="roundRect">
          <a:avLst/>
        </a:prstGeom>
        <a:no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CA" sz="1100" kern="1200" dirty="0" smtClean="0"/>
            <a:t>Who we are</a:t>
          </a:r>
          <a:endParaRPr lang="en-CA" sz="1100" kern="1200" dirty="0"/>
        </a:p>
      </dsp:txBody>
      <dsp:txXfrm>
        <a:off x="1390898" y="514590"/>
        <a:ext cx="497551" cy="497551"/>
      </dsp:txXfrm>
    </dsp:sp>
    <dsp:sp modelId="{2CED4C93-62B0-4649-B4BB-801A1B2F4A44}">
      <dsp:nvSpPr>
        <dsp:cNvPr id="0" name=""/>
        <dsp:cNvSpPr/>
      </dsp:nvSpPr>
      <dsp:spPr>
        <a:xfrm rot="1827972">
          <a:off x="2031470" y="1997000"/>
          <a:ext cx="265212" cy="0"/>
        </a:xfrm>
        <a:custGeom>
          <a:avLst/>
          <a:gdLst/>
          <a:ahLst/>
          <a:cxnLst/>
          <a:rect l="0" t="0" r="0" b="0"/>
          <a:pathLst>
            <a:path>
              <a:moveTo>
                <a:pt x="0" y="0"/>
              </a:moveTo>
              <a:lnTo>
                <a:pt x="26521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E5296-3D1A-4B99-8379-6720216D4F73}">
      <dsp:nvSpPr>
        <dsp:cNvPr id="0" name=""/>
        <dsp:cNvSpPr/>
      </dsp:nvSpPr>
      <dsp:spPr>
        <a:xfrm>
          <a:off x="2278374" y="1950719"/>
          <a:ext cx="551383" cy="551383"/>
        </a:xfrm>
        <a:prstGeom prst="roundRect">
          <a:avLst/>
        </a:prstGeom>
        <a:no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400050">
            <a:lnSpc>
              <a:spcPct val="90000"/>
            </a:lnSpc>
            <a:spcBef>
              <a:spcPct val="0"/>
            </a:spcBef>
            <a:spcAft>
              <a:spcPct val="35000"/>
            </a:spcAft>
          </a:pPr>
          <a:r>
            <a:rPr lang="en-CA" sz="900" kern="1200" dirty="0" smtClean="0"/>
            <a:t>How we develop</a:t>
          </a:r>
          <a:endParaRPr lang="en-CA" sz="900" kern="1200" dirty="0"/>
        </a:p>
      </dsp:txBody>
      <dsp:txXfrm>
        <a:off x="2305290" y="1977635"/>
        <a:ext cx="497551" cy="497551"/>
      </dsp:txXfrm>
    </dsp:sp>
    <dsp:sp modelId="{2AE27F64-B22B-4993-A286-204CF2FC3EE9}">
      <dsp:nvSpPr>
        <dsp:cNvPr id="0" name=""/>
        <dsp:cNvSpPr/>
      </dsp:nvSpPr>
      <dsp:spPr>
        <a:xfrm rot="8802216">
          <a:off x="978789" y="2032134"/>
          <a:ext cx="270209" cy="0"/>
        </a:xfrm>
        <a:custGeom>
          <a:avLst/>
          <a:gdLst/>
          <a:ahLst/>
          <a:cxnLst/>
          <a:rect l="0" t="0" r="0" b="0"/>
          <a:pathLst>
            <a:path>
              <a:moveTo>
                <a:pt x="0" y="0"/>
              </a:moveTo>
              <a:lnTo>
                <a:pt x="270209"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463F04-A0F4-435D-9E1A-5B446667A206}">
      <dsp:nvSpPr>
        <dsp:cNvPr id="0" name=""/>
        <dsp:cNvSpPr/>
      </dsp:nvSpPr>
      <dsp:spPr>
        <a:xfrm>
          <a:off x="449584" y="2011682"/>
          <a:ext cx="551383" cy="551383"/>
        </a:xfrm>
        <a:prstGeom prst="roundRect">
          <a:avLst/>
        </a:prstGeom>
        <a:no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266700">
            <a:lnSpc>
              <a:spcPct val="90000"/>
            </a:lnSpc>
            <a:spcBef>
              <a:spcPct val="0"/>
            </a:spcBef>
            <a:spcAft>
              <a:spcPct val="35000"/>
            </a:spcAft>
          </a:pPr>
          <a:r>
            <a:rPr lang="en-CA" sz="600" kern="1200" dirty="0" smtClean="0"/>
            <a:t>How we give and receive support for survival</a:t>
          </a:r>
          <a:endParaRPr lang="en-CA" sz="600" kern="1200" dirty="0"/>
        </a:p>
      </dsp:txBody>
      <dsp:txXfrm>
        <a:off x="476500" y="2038598"/>
        <a:ext cx="497551" cy="497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21681-D6C8-4970-80EB-02E72CCD2190}">
      <dsp:nvSpPr>
        <dsp:cNvPr id="0" name=""/>
        <dsp:cNvSpPr/>
      </dsp:nvSpPr>
      <dsp:spPr>
        <a:xfrm>
          <a:off x="0" y="411162"/>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Individual Internal Family System	</a:t>
          </a:r>
          <a:endParaRPr lang="en-US" sz="2100" kern="1200" dirty="0"/>
        </a:p>
      </dsp:txBody>
      <dsp:txXfrm>
        <a:off x="0" y="411162"/>
        <a:ext cx="2166937" cy="1300162"/>
      </dsp:txXfrm>
    </dsp:sp>
    <dsp:sp modelId="{3DDAF71B-BEB7-44D5-A327-BF30EADA79A4}">
      <dsp:nvSpPr>
        <dsp:cNvPr id="0" name=""/>
        <dsp:cNvSpPr/>
      </dsp:nvSpPr>
      <dsp:spPr>
        <a:xfrm>
          <a:off x="2383631" y="411162"/>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Teleological/Goal-Oriented</a:t>
          </a:r>
          <a:endParaRPr lang="en-US" sz="2100" kern="1200" dirty="0"/>
        </a:p>
      </dsp:txBody>
      <dsp:txXfrm>
        <a:off x="2383631" y="411162"/>
        <a:ext cx="2166937" cy="1300162"/>
      </dsp:txXfrm>
    </dsp:sp>
    <dsp:sp modelId="{67CBE171-EBBF-452F-910F-BA1D38C4E2C2}">
      <dsp:nvSpPr>
        <dsp:cNvPr id="0" name=""/>
        <dsp:cNvSpPr/>
      </dsp:nvSpPr>
      <dsp:spPr>
        <a:xfrm>
          <a:off x="4767262" y="411162"/>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Developmental</a:t>
          </a:r>
          <a:endParaRPr lang="en-US" sz="2100" kern="1200" dirty="0"/>
        </a:p>
      </dsp:txBody>
      <dsp:txXfrm>
        <a:off x="4767262" y="411162"/>
        <a:ext cx="2166937" cy="1300162"/>
      </dsp:txXfrm>
    </dsp:sp>
    <dsp:sp modelId="{D95EB0AB-6FD1-462C-BC90-E6499FE3483D}">
      <dsp:nvSpPr>
        <dsp:cNvPr id="0" name=""/>
        <dsp:cNvSpPr/>
      </dsp:nvSpPr>
      <dsp:spPr>
        <a:xfrm>
          <a:off x="0" y="1928018"/>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Sequences/Patterns of Interactions</a:t>
          </a:r>
          <a:endParaRPr lang="en-US" sz="2100" kern="1200" dirty="0"/>
        </a:p>
      </dsp:txBody>
      <dsp:txXfrm>
        <a:off x="0" y="1928018"/>
        <a:ext cx="2166937" cy="1300162"/>
      </dsp:txXfrm>
    </dsp:sp>
    <dsp:sp modelId="{B46C7797-1B62-4133-AC60-C66EEB312F48}">
      <dsp:nvSpPr>
        <dsp:cNvPr id="0" name=""/>
        <dsp:cNvSpPr/>
      </dsp:nvSpPr>
      <dsp:spPr>
        <a:xfrm>
          <a:off x="2383631" y="1928018"/>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Organization</a:t>
          </a:r>
          <a:endParaRPr lang="en-US" sz="2100" kern="1200" dirty="0"/>
        </a:p>
      </dsp:txBody>
      <dsp:txXfrm>
        <a:off x="2383631" y="1928018"/>
        <a:ext cx="2166937" cy="1300162"/>
      </dsp:txXfrm>
    </dsp:sp>
    <dsp:sp modelId="{063AFAAF-8943-428C-80C9-27E333F64F7C}">
      <dsp:nvSpPr>
        <dsp:cNvPr id="0" name=""/>
        <dsp:cNvSpPr/>
      </dsp:nvSpPr>
      <dsp:spPr>
        <a:xfrm>
          <a:off x="4767262" y="1928018"/>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Multicultural</a:t>
          </a:r>
          <a:endParaRPr lang="en-US" sz="2100" kern="1200" dirty="0"/>
        </a:p>
      </dsp:txBody>
      <dsp:txXfrm>
        <a:off x="4767262" y="1928018"/>
        <a:ext cx="2166937" cy="1300162"/>
      </dsp:txXfrm>
    </dsp:sp>
    <dsp:sp modelId="{E71A35D3-5F2E-4F8B-A0CF-E1B9D136D902}">
      <dsp:nvSpPr>
        <dsp:cNvPr id="0" name=""/>
        <dsp:cNvSpPr/>
      </dsp:nvSpPr>
      <dsp:spPr>
        <a:xfrm>
          <a:off x="1191815" y="3444875"/>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Process</a:t>
          </a:r>
          <a:endParaRPr lang="en-US" sz="2100" kern="1200" dirty="0"/>
        </a:p>
      </dsp:txBody>
      <dsp:txXfrm>
        <a:off x="1191815" y="3444875"/>
        <a:ext cx="2166937" cy="1300162"/>
      </dsp:txXfrm>
    </dsp:sp>
    <dsp:sp modelId="{7E689A8E-F201-4EA4-ADB2-093F34BD29B7}">
      <dsp:nvSpPr>
        <dsp:cNvPr id="0" name=""/>
        <dsp:cNvSpPr/>
      </dsp:nvSpPr>
      <dsp:spPr>
        <a:xfrm>
          <a:off x="3575446" y="3444875"/>
          <a:ext cx="2166937" cy="1300162"/>
        </a:xfrm>
        <a:prstGeom prst="rect">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Gender</a:t>
          </a:r>
          <a:endParaRPr lang="en-US" sz="2100" kern="1200" dirty="0"/>
        </a:p>
      </dsp:txBody>
      <dsp:txXfrm>
        <a:off x="3575446" y="3444875"/>
        <a:ext cx="2166937" cy="130016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2DDCBE1-85B2-41A4-82EF-CFCBF9DC3C0D}" type="datetimeFigureOut">
              <a:rPr lang="en-US"/>
              <a:pPr>
                <a:defRPr/>
              </a:pPr>
              <a:t>2016-03-30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AC45F63-CFBA-4BD8-BAFB-6086CFECD909}" type="slidenum">
              <a:rPr lang="en-US"/>
              <a:pPr>
                <a:defRPr/>
              </a:pPr>
              <a:t>‹#›</a:t>
            </a:fld>
            <a:endParaRPr lang="en-US"/>
          </a:p>
        </p:txBody>
      </p:sp>
    </p:spTree>
    <p:extLst>
      <p:ext uri="{BB962C8B-B14F-4D97-AF65-F5344CB8AC3E}">
        <p14:creationId xmlns:p14="http://schemas.microsoft.com/office/powerpoint/2010/main" val="1603035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pPr>
              <a:defRPr/>
            </a:pPr>
            <a:fld id="{2220EE17-C2E5-45AB-9F9E-61D2E0C7C2D0}" type="datetime1">
              <a:rPr lang="en-US"/>
              <a:pPr>
                <a:defRPr/>
              </a:pPr>
              <a:t>2016-03-30</a:t>
            </a:fld>
            <a:endParaRPr lang="en-US" dirty="0"/>
          </a:p>
        </p:txBody>
      </p:sp>
      <p:sp>
        <p:nvSpPr>
          <p:cNvPr id="94" name="Footer Placeholder 4"/>
          <p:cNvSpPr>
            <a:spLocks noGrp="1"/>
          </p:cNvSpPr>
          <p:nvPr>
            <p:ph type="ftr" sz="quarter" idx="11"/>
          </p:nvPr>
        </p:nvSpPr>
        <p:spPr/>
        <p:txBody>
          <a:bodyPr/>
          <a:lstStyle>
            <a:lvl1pPr>
              <a:defRPr/>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087A0411-8003-4320-A7CC-0A61B954A5E1}" type="slidenum">
              <a:rPr lang="en-US"/>
              <a:pPr>
                <a:defRPr/>
              </a:pPr>
              <a:t>‹#›</a:t>
            </a:fld>
            <a:endParaRPr lang="en-US" dirty="0"/>
          </a:p>
        </p:txBody>
      </p:sp>
    </p:spTree>
    <p:extLst>
      <p:ext uri="{BB962C8B-B14F-4D97-AF65-F5344CB8AC3E}">
        <p14:creationId xmlns:p14="http://schemas.microsoft.com/office/powerpoint/2010/main" val="355594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7BE789-48D5-4FB1-9D27-71DF99AD10C0}" type="datetime1">
              <a:rPr lang="en-US"/>
              <a:pPr>
                <a:defRPr/>
              </a:pPr>
              <a:t>2016-03-30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5F21D5-CF66-4C3C-8AD6-0F5A119A4308}" type="slidenum">
              <a:rPr lang="en-US"/>
              <a:pPr>
                <a:defRPr/>
              </a:pPr>
              <a:t>‹#›</a:t>
            </a:fld>
            <a:endParaRPr lang="en-US" dirty="0"/>
          </a:p>
        </p:txBody>
      </p:sp>
    </p:spTree>
    <p:extLst>
      <p:ext uri="{BB962C8B-B14F-4D97-AF65-F5344CB8AC3E}">
        <p14:creationId xmlns:p14="http://schemas.microsoft.com/office/powerpoint/2010/main" val="106403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C8A5B1-EDF3-4334-AA1F-63B73D85E017}" type="datetime1">
              <a:rPr lang="en-US"/>
              <a:pPr>
                <a:defRPr/>
              </a:pPr>
              <a:t>2016-03-30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01EE26-EE9E-4C3D-9BC4-6AB8970B516D}" type="slidenum">
              <a:rPr lang="en-US"/>
              <a:pPr>
                <a:defRPr/>
              </a:pPr>
              <a:t>‹#›</a:t>
            </a:fld>
            <a:endParaRPr lang="en-US" dirty="0"/>
          </a:p>
        </p:txBody>
      </p:sp>
    </p:spTree>
    <p:extLst>
      <p:ext uri="{BB962C8B-B14F-4D97-AF65-F5344CB8AC3E}">
        <p14:creationId xmlns:p14="http://schemas.microsoft.com/office/powerpoint/2010/main" val="67000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B15B1E-0245-48B7-B15E-1119F99E38BE}" type="datetime1">
              <a:rPr lang="en-US"/>
              <a:pPr>
                <a:defRPr/>
              </a:pPr>
              <a:t>2016-03-30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8FA35-6CE9-47CC-BBC4-B82C352A37C7}" type="slidenum">
              <a:rPr lang="en-US"/>
              <a:pPr>
                <a:defRPr/>
              </a:pPr>
              <a:t>‹#›</a:t>
            </a:fld>
            <a:endParaRPr lang="en-US" dirty="0"/>
          </a:p>
        </p:txBody>
      </p:sp>
    </p:spTree>
    <p:extLst>
      <p:ext uri="{BB962C8B-B14F-4D97-AF65-F5344CB8AC3E}">
        <p14:creationId xmlns:p14="http://schemas.microsoft.com/office/powerpoint/2010/main" val="159433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a:lvl1pPr>
          </a:lstStyle>
          <a:p>
            <a:pPr>
              <a:defRPr/>
            </a:pPr>
            <a:fld id="{758E7E63-FC04-42D1-842F-1BB5259AD819}" type="datetime1">
              <a:rPr lang="en-US"/>
              <a:pPr>
                <a:defRPr/>
              </a:pPr>
              <a:t>2016-03-30</a:t>
            </a:fld>
            <a:endParaRPr lang="en-US" dirty="0"/>
          </a:p>
        </p:txBody>
      </p:sp>
      <p:sp>
        <p:nvSpPr>
          <p:cNvPr id="92" name="Footer Placeholder 90"/>
          <p:cNvSpPr>
            <a:spLocks noGrp="1"/>
          </p:cNvSpPr>
          <p:nvPr>
            <p:ph type="ftr" sz="quarter" idx="11"/>
          </p:nvPr>
        </p:nvSpPr>
        <p:spPr/>
        <p:txBody>
          <a:bodyPr/>
          <a:lstStyle>
            <a:lvl1pPr>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404C19D1-A277-4E4A-86E9-603FC36CD84B}" type="slidenum">
              <a:rPr lang="en-US"/>
              <a:pPr>
                <a:defRPr/>
              </a:pPr>
              <a:t>‹#›</a:t>
            </a:fld>
            <a:endParaRPr lang="en-US" dirty="0"/>
          </a:p>
        </p:txBody>
      </p:sp>
    </p:spTree>
    <p:extLst>
      <p:ext uri="{BB962C8B-B14F-4D97-AF65-F5344CB8AC3E}">
        <p14:creationId xmlns:p14="http://schemas.microsoft.com/office/powerpoint/2010/main" val="29721281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8F78355-8D41-4338-A696-4D1165DD53C2}" type="datetime1">
              <a:rPr lang="en-US"/>
              <a:pPr>
                <a:defRPr/>
              </a:pPr>
              <a:t>2016-03-30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FE98BA-82B9-4467-A07D-C3168E2BECDE}" type="slidenum">
              <a:rPr lang="en-US"/>
              <a:pPr>
                <a:defRPr/>
              </a:pPr>
              <a:t>‹#›</a:t>
            </a:fld>
            <a:endParaRPr lang="en-US" dirty="0"/>
          </a:p>
        </p:txBody>
      </p:sp>
    </p:spTree>
    <p:extLst>
      <p:ext uri="{BB962C8B-B14F-4D97-AF65-F5344CB8AC3E}">
        <p14:creationId xmlns:p14="http://schemas.microsoft.com/office/powerpoint/2010/main" val="3495923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8DDE614-B0FD-426D-BB99-AEFA5135138B}" type="datetime1">
              <a:rPr lang="en-US"/>
              <a:pPr>
                <a:defRPr/>
              </a:pPr>
              <a:t>2016-03-30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75CCD39-E014-42ED-A015-92DD5E943C86}" type="slidenum">
              <a:rPr lang="en-US"/>
              <a:pPr>
                <a:defRPr/>
              </a:pPr>
              <a:t>‹#›</a:t>
            </a:fld>
            <a:endParaRPr lang="en-US" dirty="0"/>
          </a:p>
        </p:txBody>
      </p:sp>
    </p:spTree>
    <p:extLst>
      <p:ext uri="{BB962C8B-B14F-4D97-AF65-F5344CB8AC3E}">
        <p14:creationId xmlns:p14="http://schemas.microsoft.com/office/powerpoint/2010/main" val="2139688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8FDB117-B54A-43F7-80D7-149A422C8AF3}" type="datetime1">
              <a:rPr lang="en-US"/>
              <a:pPr>
                <a:defRPr/>
              </a:pPr>
              <a:t>2016-03-30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6AC7F5-BC04-4AEA-868B-EAA0503A9E46}" type="slidenum">
              <a:rPr lang="en-US"/>
              <a:pPr>
                <a:defRPr/>
              </a:pPr>
              <a:t>‹#›</a:t>
            </a:fld>
            <a:endParaRPr lang="en-US" dirty="0"/>
          </a:p>
        </p:txBody>
      </p:sp>
    </p:spTree>
    <p:extLst>
      <p:ext uri="{BB962C8B-B14F-4D97-AF65-F5344CB8AC3E}">
        <p14:creationId xmlns:p14="http://schemas.microsoft.com/office/powerpoint/2010/main" val="56617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FA121D-FBB6-496E-9BF8-22FBB838F0A1}" type="datetime1">
              <a:rPr lang="en-US"/>
              <a:pPr>
                <a:defRPr/>
              </a:pPr>
              <a:t>2016-03-30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F28C4E-8CBD-4137-AF93-977707468655}" type="slidenum">
              <a:rPr lang="en-US"/>
              <a:pPr>
                <a:defRPr/>
              </a:pPr>
              <a:t>‹#›</a:t>
            </a:fld>
            <a:endParaRPr lang="en-US" dirty="0"/>
          </a:p>
        </p:txBody>
      </p:sp>
    </p:spTree>
    <p:extLst>
      <p:ext uri="{BB962C8B-B14F-4D97-AF65-F5344CB8AC3E}">
        <p14:creationId xmlns:p14="http://schemas.microsoft.com/office/powerpoint/2010/main" val="418473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8A35AE60-8480-4184-940A-341080F90005}" type="datetime1">
              <a:rPr lang="en-US"/>
              <a:pPr>
                <a:defRPr/>
              </a:pPr>
              <a:t>2016-03-30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1B59D2D6-6EA3-4455-A50A-9D5372E1CAA9}" type="slidenum">
              <a:rPr lang="en-US"/>
              <a:pPr>
                <a:defRPr/>
              </a:pPr>
              <a:t>‹#›</a:t>
            </a:fld>
            <a:endParaRPr lang="en-US"/>
          </a:p>
        </p:txBody>
      </p:sp>
    </p:spTree>
    <p:extLst>
      <p:ext uri="{BB962C8B-B14F-4D97-AF65-F5344CB8AC3E}">
        <p14:creationId xmlns:p14="http://schemas.microsoft.com/office/powerpoint/2010/main" val="215091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22D44963-29F5-41DA-A85A-CD2C7B0FF74B}" type="datetime1">
              <a:rPr lang="en-US"/>
              <a:pPr>
                <a:defRPr/>
              </a:pPr>
              <a:t>2016-03-30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D115EBFA-114C-4ACF-B6B8-B87F3F0CC87B}" type="slidenum">
              <a:rPr lang="en-US"/>
              <a:pPr>
                <a:defRPr/>
              </a:pPr>
              <a:t>‹#›</a:t>
            </a:fld>
            <a:endParaRPr lang="en-US"/>
          </a:p>
        </p:txBody>
      </p:sp>
    </p:spTree>
    <p:extLst>
      <p:ext uri="{BB962C8B-B14F-4D97-AF65-F5344CB8AC3E}">
        <p14:creationId xmlns:p14="http://schemas.microsoft.com/office/powerpoint/2010/main" val="22203921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AF250C33-E40B-41B1-A8AB-690114B0F5DD}" type="datetime1">
              <a:rPr lang="en-US"/>
              <a:pPr>
                <a:defRPr/>
              </a:pPr>
              <a:t>2016-03-30</a:t>
            </a:fld>
            <a:endParaRPr lang="en-US" dirty="0"/>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7D656C32-30C4-4A23-A8F7-037EF67325B8}"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42" r:id="rId1"/>
    <p:sldLayoutId id="2147483935" r:id="rId2"/>
    <p:sldLayoutId id="2147483943" r:id="rId3"/>
    <p:sldLayoutId id="2147483936" r:id="rId4"/>
    <p:sldLayoutId id="2147483937" r:id="rId5"/>
    <p:sldLayoutId id="2147483938" r:id="rId6"/>
    <p:sldLayoutId id="2147483939" r:id="rId7"/>
    <p:sldLayoutId id="2147483944" r:id="rId8"/>
    <p:sldLayoutId id="2147483945" r:id="rId9"/>
    <p:sldLayoutId id="2147483940" r:id="rId10"/>
    <p:sldLayoutId id="2147483941" r:id="rId11"/>
  </p:sldLayoutIdLst>
  <p:hf sldNum="0" hdr="0" ftr="0" dt="0"/>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gW3KShRdKMo" TargetMode="External"/><Relationship Id="rId3"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1O83anXmvv8" TargetMode="External"/><Relationship Id="rId3"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sychotherapy.net/video/minuchin-family-therapy" TargetMode="External"/><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grams.org/patterns.html" TargetMode="Externa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hyperlink" Target="http://www.slideshare.net/anaKniTetangpulah/family-systems-therapy"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youtube.com/watch?v=9PU-hTdkzg8" TargetMode="External"/><Relationship Id="rId3" Type="http://schemas.openxmlformats.org/officeDocument/2006/relationships/hyperlink" Target="http://www.youtube.com/watch?v=d7A8hkBovDw"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vudBR-zD5u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hyperlink" Target="http://www.familysystemstraining.com/papers/bowen-illustration-and-critique.html" TargetMode="External"/><Relationship Id="rId4" Type="http://schemas.openxmlformats.org/officeDocument/2006/relationships/hyperlink" Target="http://www.thebowencenter.org/pages/theory.html" TargetMode="External"/><Relationship Id="rId5" Type="http://schemas.openxmlformats.org/officeDocument/2006/relationships/hyperlink" Target="http://counsellingtheories.blogspot.ca/2011/01/family-systems-therapy.html" TargetMode="External"/><Relationship Id="rId1" Type="http://schemas.openxmlformats.org/officeDocument/2006/relationships/slideLayout" Target="../slideLayouts/slideLayout2.xml"/><Relationship Id="rId2" Type="http://schemas.openxmlformats.org/officeDocument/2006/relationships/hyperlink" Target="http://satirglobal.org/about-virginia-satir/"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ideastoaction.wordpress.com/dr-bowen/" TargetMode="External"/><Relationship Id="rId4" Type="http://schemas.openxmlformats.org/officeDocument/2006/relationships/hyperlink" Target="http://minuchincenter.org/structural_family_therapy" TargetMode="External"/><Relationship Id="rId1" Type="http://schemas.openxmlformats.org/officeDocument/2006/relationships/slideLayout" Target="../slideLayouts/slideLayout2.xml"/><Relationship Id="rId2" Type="http://schemas.openxmlformats.org/officeDocument/2006/relationships/hyperlink" Target="http://www.familysystemstheory.com/ourhistory.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ideastoaction.wordpress.com/dr-bowen/" TargetMode="Externa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http://www.youtube.com/watch?v=USzTMpD8YA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Family Systems Therapy</a:t>
            </a:r>
            <a:endParaRPr lang="en-US" dirty="0"/>
          </a:p>
        </p:txBody>
      </p:sp>
      <p:sp>
        <p:nvSpPr>
          <p:cNvPr id="6147" name="Subtitle 2"/>
          <p:cNvSpPr>
            <a:spLocks noGrp="1"/>
          </p:cNvSpPr>
          <p:nvPr>
            <p:ph type="subTitle" idx="1"/>
          </p:nvPr>
        </p:nvSpPr>
        <p:spPr/>
        <p:txBody>
          <a:bodyPr/>
          <a:lstStyle/>
          <a:p>
            <a:pPr algn="r" eaLnBrk="1" hangingPunct="1"/>
            <a:r>
              <a:rPr lang="en-US" altLang="en-US" dirty="0" smtClean="0"/>
              <a:t>Althea </a:t>
            </a:r>
            <a:r>
              <a:rPr lang="en-US" altLang="en-US" dirty="0" err="1" smtClean="0"/>
              <a:t>Fernandes</a:t>
            </a:r>
            <a:endParaRPr lang="en-US" altLang="en-US" dirty="0"/>
          </a:p>
          <a:p>
            <a:pPr algn="r" eaLnBrk="1" hangingPunct="1"/>
            <a:r>
              <a:rPr lang="en-US" altLang="en-US" dirty="0" smtClean="0"/>
              <a:t>Marvin </a:t>
            </a:r>
            <a:r>
              <a:rPr lang="en-US" altLang="en-US" dirty="0" err="1" smtClean="0"/>
              <a:t>VandenHoek</a:t>
            </a:r>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6">
                    <a:tint val="1000"/>
                  </a:schemeClr>
                </a:solidFill>
              </a:rPr>
              <a:t>Virginia </a:t>
            </a:r>
            <a:r>
              <a:rPr lang="en-US" dirty="0" err="1" smtClean="0">
                <a:solidFill>
                  <a:schemeClr val="accent6">
                    <a:tint val="1000"/>
                  </a:schemeClr>
                </a:solidFill>
              </a:rPr>
              <a:t>Satir</a:t>
            </a:r>
            <a:r>
              <a:rPr lang="en-US" dirty="0">
                <a:solidFill>
                  <a:schemeClr val="accent6">
                    <a:tint val="1000"/>
                  </a:schemeClr>
                </a:solidFill>
              </a:rPr>
              <a:t/>
            </a:r>
            <a:br>
              <a:rPr lang="en-US" dirty="0">
                <a:solidFill>
                  <a:schemeClr val="accent6">
                    <a:tint val="1000"/>
                  </a:schemeClr>
                </a:solidFill>
              </a:rPr>
            </a:br>
            <a:r>
              <a:rPr lang="en-US" dirty="0" smtClean="0">
                <a:solidFill>
                  <a:schemeClr val="accent6">
                    <a:tint val="1000"/>
                  </a:schemeClr>
                </a:solidFill>
              </a:rPr>
              <a:t>Human Validation Process Model</a:t>
            </a:r>
            <a:endParaRPr lang="en-US" dirty="0">
              <a:solidFill>
                <a:schemeClr val="accent6">
                  <a:tint val="1000"/>
                </a:schemeClr>
              </a:solidFill>
            </a:endParaRPr>
          </a:p>
        </p:txBody>
      </p:sp>
      <p:sp>
        <p:nvSpPr>
          <p:cNvPr id="3" name="Content Placeholder 2"/>
          <p:cNvSpPr>
            <a:spLocks noGrp="1"/>
          </p:cNvSpPr>
          <p:nvPr>
            <p:ph idx="1"/>
          </p:nvPr>
        </p:nvSpPr>
        <p:spPr/>
        <p:txBody>
          <a:bodyPr rtlCol="0">
            <a:normAutofit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a:t>Theorist: </a:t>
            </a:r>
            <a:r>
              <a:rPr lang="en-US" dirty="0" err="1" smtClean="0"/>
              <a:t>Satir</a:t>
            </a:r>
            <a:endParaRPr lang="en-US" dirty="0" smtClean="0"/>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American; Widely known as the “Mother of Family Therapy”; Developed conjoint family therapy; </a:t>
            </a:r>
            <a:r>
              <a:rPr lang="en-CA" dirty="0" smtClean="0"/>
              <a:t>She </a:t>
            </a:r>
            <a:r>
              <a:rPr lang="en-CA" dirty="0"/>
              <a:t>was known for her determined belief that love and nurturance are the most important healing aspects of therapy. </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t>Classic Text: </a:t>
            </a:r>
            <a:r>
              <a:rPr lang="en-US" u="sng" dirty="0" smtClean="0"/>
              <a:t>Conjoint Family Therapy </a:t>
            </a:r>
            <a:r>
              <a:rPr lang="en-US" dirty="0" smtClean="0"/>
              <a:t>(</a:t>
            </a:r>
            <a:r>
              <a:rPr lang="en-US" dirty="0" err="1" smtClean="0"/>
              <a:t>Satir</a:t>
            </a:r>
            <a:r>
              <a:rPr lang="en-US" dirty="0" smtClean="0"/>
              <a:t>, 1964)</a:t>
            </a:r>
            <a:endParaRPr lang="en-US" dirty="0"/>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hlinkClick r:id="rId2"/>
              </a:rPr>
              <a:t>http</a:t>
            </a:r>
            <a:r>
              <a:rPr lang="en-US" dirty="0">
                <a:hlinkClick r:id="rId2"/>
              </a:rPr>
              <a:t>://</a:t>
            </a:r>
            <a:r>
              <a:rPr lang="en-US" dirty="0" smtClean="0">
                <a:hlinkClick r:id="rId2"/>
              </a:rPr>
              <a:t>www.youtube.com/watch?v=gW3KShRdKMo</a:t>
            </a:r>
            <a:endParaRPr lang="en-US" dirty="0" smtClean="0"/>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Basic </a:t>
            </a:r>
            <a:r>
              <a:rPr lang="en-US" dirty="0"/>
              <a:t>Principles</a:t>
            </a:r>
            <a:r>
              <a:rPr lang="en-US" dirty="0" smtClean="0"/>
              <a:t>:</a:t>
            </a:r>
            <a:r>
              <a:rPr lang="en-CA" dirty="0"/>
              <a:t> </a:t>
            </a:r>
            <a:endParaRPr lang="en-CA" dirty="0" smtClean="0"/>
          </a:p>
          <a:p>
            <a:pPr marL="548958" lvl="1" indent="-274320" eaLnBrk="1" fontAlgn="auto" hangingPunct="1">
              <a:spcAft>
                <a:spcPts val="0"/>
              </a:spcAft>
              <a:buClr>
                <a:schemeClr val="accent1">
                  <a:lumMod val="60000"/>
                  <a:lumOff val="40000"/>
                </a:schemeClr>
              </a:buClr>
              <a:buFont typeface="Arial" pitchFamily="34" charset="0"/>
              <a:buChar char="•"/>
              <a:defRPr/>
            </a:pPr>
            <a:r>
              <a:rPr lang="en-CA" dirty="0" smtClean="0"/>
              <a:t>Emphasis </a:t>
            </a:r>
            <a:r>
              <a:rPr lang="en-CA" dirty="0"/>
              <a:t>on communication and experiencing/expressing emotions</a:t>
            </a:r>
            <a:r>
              <a:rPr lang="en-CA" dirty="0" smtClean="0"/>
              <a:t>.</a:t>
            </a:r>
          </a:p>
          <a:p>
            <a:pPr marL="548958" lvl="1" indent="-274320" eaLnBrk="1" fontAlgn="auto" hangingPunct="1">
              <a:spcAft>
                <a:spcPts val="0"/>
              </a:spcAft>
              <a:buClr>
                <a:schemeClr val="accent1">
                  <a:lumMod val="60000"/>
                  <a:lumOff val="40000"/>
                </a:schemeClr>
              </a:buClr>
              <a:buFont typeface="Arial" pitchFamily="34" charset="0"/>
              <a:buChar char="•"/>
              <a:defRPr/>
            </a:pPr>
            <a:r>
              <a:rPr lang="en-CA" dirty="0" smtClean="0"/>
              <a:t>Techniques are secondary to the relationship the therapist develops with the family.</a:t>
            </a: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Role of Therapist: </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The therapist is to act as the nurturing teacher/facilitator.</a:t>
            </a:r>
          </a:p>
          <a:p>
            <a:pPr marL="548640" lvl="1" indent="-182880" eaLnBrk="1" fontAlgn="auto" hangingPunct="1">
              <a:spcAft>
                <a:spcPts val="0"/>
              </a:spcAft>
              <a:buClr>
                <a:schemeClr val="accent1">
                  <a:lumMod val="60000"/>
                  <a:lumOff val="40000"/>
                </a:schemeClr>
              </a:buClr>
              <a:buFont typeface="Arial" pitchFamily="34" charset="0"/>
              <a:buChar char="•"/>
              <a:defRPr/>
            </a:pPr>
            <a:r>
              <a:rPr lang="en-CA" altLang="en-US" dirty="0"/>
              <a:t>The therapist shows empathy for those involved.</a:t>
            </a: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dirty="0" smtClean="0"/>
          </a:p>
          <a:p>
            <a:pPr marL="365760" lvl="1" indent="0" eaLnBrk="1" fontAlgn="auto" hangingPunct="1">
              <a:spcAft>
                <a:spcPts val="0"/>
              </a:spcAft>
              <a:buClr>
                <a:schemeClr val="accent1">
                  <a:lumMod val="60000"/>
                  <a:lumOff val="40000"/>
                </a:schemeClr>
              </a:buClr>
              <a:buNone/>
              <a:defRPr/>
            </a:pPr>
            <a:endParaRPr lang="en-US"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p:txBody>
      </p:sp>
      <p:pic>
        <p:nvPicPr>
          <p:cNvPr id="15364" name="Picture 4" descr="http://www2.webster.edu/~woolflm/sat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260350"/>
            <a:ext cx="10382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6">
                    <a:tint val="1000"/>
                  </a:schemeClr>
                </a:solidFill>
              </a:rPr>
              <a:t>Virginia </a:t>
            </a:r>
            <a:r>
              <a:rPr lang="en-US" dirty="0" err="1">
                <a:solidFill>
                  <a:schemeClr val="accent6">
                    <a:tint val="1000"/>
                  </a:schemeClr>
                </a:solidFill>
              </a:rPr>
              <a:t>Satir</a:t>
            </a:r>
            <a:r>
              <a:rPr lang="en-US" dirty="0">
                <a:solidFill>
                  <a:schemeClr val="accent6">
                    <a:tint val="1000"/>
                  </a:schemeClr>
                </a:solidFill>
              </a:rPr>
              <a:t/>
            </a:r>
            <a:br>
              <a:rPr lang="en-US" dirty="0">
                <a:solidFill>
                  <a:schemeClr val="accent6">
                    <a:tint val="1000"/>
                  </a:schemeClr>
                </a:solidFill>
              </a:rPr>
            </a:br>
            <a:r>
              <a:rPr lang="en-US" dirty="0">
                <a:solidFill>
                  <a:schemeClr val="accent6">
                    <a:tint val="1000"/>
                  </a:schemeClr>
                </a:solidFill>
              </a:rPr>
              <a:t>Human Validation Process Model</a:t>
            </a:r>
          </a:p>
        </p:txBody>
      </p:sp>
      <p:sp>
        <p:nvSpPr>
          <p:cNvPr id="16387" name="Content Placeholder 2"/>
          <p:cNvSpPr>
            <a:spLocks noGrp="1"/>
          </p:cNvSpPr>
          <p:nvPr>
            <p:ph idx="1"/>
          </p:nvPr>
        </p:nvSpPr>
        <p:spPr/>
        <p:txBody>
          <a:bodyPr/>
          <a:lstStyle/>
          <a:p>
            <a:pPr eaLnBrk="1" hangingPunct="1"/>
            <a:r>
              <a:rPr lang="en-US" altLang="en-US" dirty="0" smtClean="0"/>
              <a:t>Core Techniques:</a:t>
            </a:r>
          </a:p>
          <a:p>
            <a:pPr lvl="1" eaLnBrk="1" hangingPunct="1"/>
            <a:r>
              <a:rPr lang="en-CA" altLang="en-US" dirty="0" smtClean="0"/>
              <a:t>Caring and acceptance as key elements in helping people to face their fears and open up their hearts to others.</a:t>
            </a:r>
          </a:p>
          <a:p>
            <a:pPr lvl="1" eaLnBrk="1" hangingPunct="1"/>
            <a:r>
              <a:rPr lang="en-CA" altLang="en-US" dirty="0" smtClean="0"/>
              <a:t>Some techniques used are: Touch, communication, sculpting, role playing and family life chronology</a:t>
            </a:r>
          </a:p>
          <a:p>
            <a:pPr eaLnBrk="1" hangingPunct="1"/>
            <a:r>
              <a:rPr lang="en-US" altLang="en-US" dirty="0" smtClean="0"/>
              <a:t>Goals of Therapy:</a:t>
            </a:r>
          </a:p>
          <a:p>
            <a:pPr lvl="1" eaLnBrk="1" hangingPunct="1"/>
            <a:r>
              <a:rPr lang="en-CA" altLang="en-US" dirty="0" smtClean="0"/>
              <a:t>To improve relationships and communication within the family unit</a:t>
            </a:r>
          </a:p>
          <a:p>
            <a:pPr eaLnBrk="1" hangingPunct="1"/>
            <a:r>
              <a:rPr lang="en-US" altLang="en-US" dirty="0" smtClean="0"/>
              <a:t>Therapy in Practice: An Example</a:t>
            </a:r>
          </a:p>
          <a:p>
            <a:pPr lvl="1" eaLnBrk="1" hangingPunct="1"/>
            <a:r>
              <a:rPr lang="en-US" altLang="en-US" dirty="0" smtClean="0"/>
              <a:t>Open discussion with all family members of family rules are often a part of this model. Reasons for rules, validity of rules, how rules lead to greater functioning  or </a:t>
            </a:r>
            <a:r>
              <a:rPr lang="en-US" altLang="en-US" dirty="0" err="1" smtClean="0"/>
              <a:t>dysfunctioning</a:t>
            </a:r>
            <a:r>
              <a:rPr lang="en-US" altLang="en-US" dirty="0" smtClean="0"/>
              <a:t> are all discussed in an open way.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fade">
                                      <p:cBhvr>
                                        <p:cTn id="10" dur="500"/>
                                        <p:tgtEl>
                                          <p:spTgt spid="1638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fade">
                                      <p:cBhvr>
                                        <p:cTn id="13" dur="500"/>
                                        <p:tgtEl>
                                          <p:spTgt spid="1638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Effect transition="in" filter="fade">
                                      <p:cBhvr>
                                        <p:cTn id="18" dur="500"/>
                                        <p:tgtEl>
                                          <p:spTgt spid="1638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fade">
                                      <p:cBhvr>
                                        <p:cTn id="21" dur="500"/>
                                        <p:tgtEl>
                                          <p:spTgt spid="1638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6387">
                                            <p:txEl>
                                              <p:pRg st="5" end="5"/>
                                            </p:txEl>
                                          </p:spTgt>
                                        </p:tgtEl>
                                        <p:attrNameLst>
                                          <p:attrName>style.visibility</p:attrName>
                                        </p:attrNameLst>
                                      </p:cBhvr>
                                      <p:to>
                                        <p:strVal val="visible"/>
                                      </p:to>
                                    </p:set>
                                    <p:animEffect transition="in" filter="fade">
                                      <p:cBhvr>
                                        <p:cTn id="26" dur="500"/>
                                        <p:tgtEl>
                                          <p:spTgt spid="16387">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387">
                                            <p:txEl>
                                              <p:pRg st="6" end="6"/>
                                            </p:txEl>
                                          </p:spTgt>
                                        </p:tgtEl>
                                        <p:attrNameLst>
                                          <p:attrName>style.visibility</p:attrName>
                                        </p:attrNameLst>
                                      </p:cBhvr>
                                      <p:to>
                                        <p:strVal val="visible"/>
                                      </p:to>
                                    </p:set>
                                    <p:animEffect transition="in" filter="fade">
                                      <p:cBhvr>
                                        <p:cTn id="29"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6">
                    <a:tint val="1000"/>
                  </a:schemeClr>
                </a:solidFill>
              </a:rPr>
              <a:t>Carl Whitaker </a:t>
            </a:r>
            <a:br>
              <a:rPr lang="en-US" dirty="0" smtClean="0">
                <a:solidFill>
                  <a:schemeClr val="accent6">
                    <a:tint val="1000"/>
                  </a:schemeClr>
                </a:solidFill>
              </a:rPr>
            </a:br>
            <a:r>
              <a:rPr lang="en-US" dirty="0" smtClean="0">
                <a:solidFill>
                  <a:schemeClr val="accent6">
                    <a:tint val="1000"/>
                  </a:schemeClr>
                </a:solidFill>
              </a:rPr>
              <a:t>Experiential Family Therapy</a:t>
            </a:r>
            <a:endParaRPr lang="en-US" dirty="0">
              <a:solidFill>
                <a:schemeClr val="accent6">
                  <a:tint val="1000"/>
                </a:schemeClr>
              </a:solidFill>
            </a:endParaRPr>
          </a:p>
        </p:txBody>
      </p:sp>
      <p:sp>
        <p:nvSpPr>
          <p:cNvPr id="3" name="Content Placeholder 2"/>
          <p:cNvSpPr>
            <a:spLocks noGrp="1"/>
          </p:cNvSpPr>
          <p:nvPr>
            <p:ph idx="1"/>
          </p:nvPr>
        </p:nvSpPr>
        <p:spPr/>
        <p:txBody>
          <a:bodyPr rtlCol="0">
            <a:normAutofit fontScale="92500" lnSpcReduction="2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a:t>Theorist: </a:t>
            </a:r>
            <a:r>
              <a:rPr lang="en-US" dirty="0" smtClean="0"/>
              <a:t>Whitaker</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American; Relied on own personality and developed a free-wheeling, intuitive approach; pioneered use of co-therapists to maintain objectivity</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Classic Text: </a:t>
            </a:r>
            <a:r>
              <a:rPr lang="en-US" u="sng" dirty="0" smtClean="0"/>
              <a:t>The Family Crucible </a:t>
            </a:r>
            <a:r>
              <a:rPr lang="en-US" dirty="0" smtClean="0"/>
              <a:t>( Napier &amp; Whitaker,1978)</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hlinkClick r:id="rId2"/>
              </a:rPr>
              <a:t>http://</a:t>
            </a:r>
            <a:r>
              <a:rPr lang="en-US" dirty="0" smtClean="0">
                <a:hlinkClick r:id="rId2"/>
              </a:rPr>
              <a:t>www.youtube.com/watch?v=1O83anXmvv8</a:t>
            </a:r>
            <a:endParaRPr lang="en-US" dirty="0" smtClean="0"/>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Basic </a:t>
            </a:r>
            <a:r>
              <a:rPr lang="en-US" dirty="0"/>
              <a:t>Principles</a:t>
            </a:r>
            <a:r>
              <a:rPr lang="en-US" dirty="0" smtClean="0"/>
              <a:t>:</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Active and personal involvement by a caring therapist who puts pressure on the process produces change in family dynamics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Designed to increase clients’ awareness of inner potential and to open channels of family interaction</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a:t>Role of Therapist: </a:t>
            </a:r>
            <a:endParaRPr lang="en-US" dirty="0" smtClean="0"/>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Active participant and coach</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Can be confrontational</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To unmask pretenses and create new meanings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t>Support </a:t>
            </a:r>
            <a:r>
              <a:rPr lang="en-US" dirty="0" smtClean="0"/>
              <a:t>spontaneity and creativity</a:t>
            </a: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p:txBody>
      </p:sp>
      <p:pic>
        <p:nvPicPr>
          <p:cNvPr id="174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04800"/>
            <a:ext cx="1033463"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6">
                    <a:tint val="1000"/>
                  </a:schemeClr>
                </a:solidFill>
              </a:rPr>
              <a:t>Carl Whitaker </a:t>
            </a:r>
            <a:br>
              <a:rPr lang="en-US" dirty="0">
                <a:solidFill>
                  <a:schemeClr val="accent6">
                    <a:tint val="1000"/>
                  </a:schemeClr>
                </a:solidFill>
              </a:rPr>
            </a:br>
            <a:r>
              <a:rPr lang="en-US" dirty="0">
                <a:solidFill>
                  <a:schemeClr val="accent6">
                    <a:tint val="1000"/>
                  </a:schemeClr>
                </a:solidFill>
              </a:rPr>
              <a:t>Experiential Family Therapy</a:t>
            </a:r>
          </a:p>
        </p:txBody>
      </p:sp>
      <p:sp>
        <p:nvSpPr>
          <p:cNvPr id="3" name="Content Placeholder 2"/>
          <p:cNvSpPr>
            <a:spLocks noGrp="1"/>
          </p:cNvSpPr>
          <p:nvPr>
            <p:ph idx="1"/>
          </p:nvPr>
        </p:nvSpPr>
        <p:spPr/>
        <p:txBody>
          <a:bodyPr rtlCol="0">
            <a:normAutofit fontScale="92500" lnSpcReduction="2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a:t>Core Techniques</a:t>
            </a:r>
            <a:r>
              <a:rPr lang="en-US" dirty="0" smtClean="0"/>
              <a:t>:</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No set of methods; technique arises from intuitive and spontaneous reactions to the present situation</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Redefinition of </a:t>
            </a:r>
            <a:r>
              <a:rPr lang="en-US" dirty="0"/>
              <a:t>symptoms as efforts for </a:t>
            </a:r>
            <a:r>
              <a:rPr lang="en-US" dirty="0" smtClean="0"/>
              <a:t>growth; Modeling of alternatives; Adding practical interventions; Affective confrontation</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Goals of Therapy:</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Facilitate individual autonomy while retaining a sense of belonging in the family</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Help individuals achieve more intimacy by increasing their awareness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Encourage members to be themselves by freely expressing what they are thinking and feeling</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Therapy </a:t>
            </a:r>
            <a:r>
              <a:rPr lang="en-US" dirty="0"/>
              <a:t>in Practice: An </a:t>
            </a:r>
            <a:r>
              <a:rPr lang="en-US" dirty="0" smtClean="0"/>
              <a:t>Example</a:t>
            </a:r>
          </a:p>
          <a:p>
            <a:pPr marL="548958" lvl="1" indent="-274320" eaLnBrk="1" fontAlgn="auto" hangingPunct="1">
              <a:spcAft>
                <a:spcPts val="0"/>
              </a:spcAft>
              <a:buClr>
                <a:schemeClr val="accent1">
                  <a:lumMod val="60000"/>
                  <a:lumOff val="40000"/>
                </a:schemeClr>
              </a:buClr>
              <a:buFont typeface="Arial" pitchFamily="34" charset="0"/>
              <a:buChar char="•"/>
              <a:defRPr/>
            </a:pPr>
            <a:r>
              <a:rPr lang="en-US" dirty="0" smtClean="0"/>
              <a:t>In order to understand family dynamics, a therapist who practices experiential family therapy would not have a problem being blunt and asking the wife why she chose to marry her disabled husband.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6">
                    <a:tint val="1000"/>
                  </a:schemeClr>
                </a:solidFill>
              </a:rPr>
              <a:t>Salvador </a:t>
            </a:r>
            <a:r>
              <a:rPr lang="en-US" dirty="0" err="1" smtClean="0">
                <a:solidFill>
                  <a:schemeClr val="accent6">
                    <a:tint val="1000"/>
                  </a:schemeClr>
                </a:solidFill>
              </a:rPr>
              <a:t>Munichin</a:t>
            </a:r>
            <a:r>
              <a:rPr lang="en-US" dirty="0" smtClean="0">
                <a:solidFill>
                  <a:schemeClr val="accent6">
                    <a:tint val="1000"/>
                  </a:schemeClr>
                </a:solidFill>
              </a:rPr>
              <a:t/>
            </a:r>
            <a:br>
              <a:rPr lang="en-US" dirty="0" smtClean="0">
                <a:solidFill>
                  <a:schemeClr val="accent6">
                    <a:tint val="1000"/>
                  </a:schemeClr>
                </a:solidFill>
              </a:rPr>
            </a:br>
            <a:r>
              <a:rPr lang="en-US" dirty="0" smtClean="0">
                <a:solidFill>
                  <a:schemeClr val="accent6">
                    <a:tint val="1000"/>
                  </a:schemeClr>
                </a:solidFill>
              </a:rPr>
              <a:t>Structural Family Therapy</a:t>
            </a:r>
            <a:endParaRPr lang="en-US" dirty="0">
              <a:solidFill>
                <a:schemeClr val="accent6">
                  <a:tint val="1000"/>
                </a:schemeClr>
              </a:solidFill>
            </a:endParaRPr>
          </a:p>
        </p:txBody>
      </p:sp>
      <p:sp>
        <p:nvSpPr>
          <p:cNvPr id="19459" name="Content Placeholder 2"/>
          <p:cNvSpPr>
            <a:spLocks noGrp="1"/>
          </p:cNvSpPr>
          <p:nvPr>
            <p:ph idx="1"/>
          </p:nvPr>
        </p:nvSpPr>
        <p:spPr/>
        <p:txBody>
          <a:bodyPr/>
          <a:lstStyle/>
          <a:p>
            <a:pPr eaLnBrk="1" hangingPunct="1"/>
            <a:r>
              <a:rPr lang="en-US" altLang="en-US" dirty="0" smtClean="0"/>
              <a:t>Theorist: </a:t>
            </a:r>
            <a:r>
              <a:rPr lang="en-US" altLang="en-US" dirty="0" err="1" smtClean="0"/>
              <a:t>Munichin</a:t>
            </a:r>
            <a:endParaRPr lang="en-US" altLang="en-US" dirty="0" smtClean="0"/>
          </a:p>
          <a:p>
            <a:pPr lvl="1" eaLnBrk="1" hangingPunct="1"/>
            <a:r>
              <a:rPr lang="en-US" altLang="en-US" dirty="0" err="1" smtClean="0"/>
              <a:t>Argentian</a:t>
            </a:r>
            <a:r>
              <a:rPr lang="en-US" altLang="en-US" dirty="0" smtClean="0"/>
              <a:t>; Noticed two patterns common to troubled families: a) “Enmeshed” Systems = chaotic and tightly interconnected and b) “Disengaged” Systems = isolated and seemingly unrelated</a:t>
            </a:r>
          </a:p>
          <a:p>
            <a:pPr lvl="1" eaLnBrk="1" hangingPunct="1"/>
            <a:r>
              <a:rPr lang="en-US" altLang="en-US" dirty="0" smtClean="0"/>
              <a:t>Classic Text: </a:t>
            </a:r>
            <a:r>
              <a:rPr lang="en-US" altLang="en-US" u="sng" dirty="0" smtClean="0"/>
              <a:t>Families and Family Therapy </a:t>
            </a:r>
            <a:r>
              <a:rPr lang="en-US" altLang="en-US" dirty="0" smtClean="0"/>
              <a:t>(</a:t>
            </a:r>
            <a:r>
              <a:rPr lang="en-US" altLang="en-US" dirty="0" err="1" smtClean="0"/>
              <a:t>Minuchin</a:t>
            </a:r>
            <a:r>
              <a:rPr lang="en-US" altLang="en-US" dirty="0" smtClean="0"/>
              <a:t>, 1974)</a:t>
            </a:r>
          </a:p>
          <a:p>
            <a:pPr lvl="1" eaLnBrk="1" hangingPunct="1"/>
            <a:r>
              <a:rPr lang="en-US" altLang="en-US" dirty="0" smtClean="0">
                <a:hlinkClick r:id="rId2"/>
              </a:rPr>
              <a:t>http://www.psychotherapy.net/video/minuchin-family-therapy</a:t>
            </a:r>
            <a:endParaRPr lang="en-US" altLang="en-US" dirty="0" smtClean="0"/>
          </a:p>
          <a:p>
            <a:pPr eaLnBrk="1" hangingPunct="1"/>
            <a:r>
              <a:rPr lang="en-US" altLang="en-US" dirty="0" smtClean="0"/>
              <a:t>Basic Principles:</a:t>
            </a:r>
          </a:p>
          <a:p>
            <a:pPr lvl="1" eaLnBrk="1" hangingPunct="1"/>
            <a:r>
              <a:rPr lang="en-US" altLang="en-US" dirty="0" smtClean="0"/>
              <a:t>Families are structured in “subsystems” with “boundaries”</a:t>
            </a:r>
          </a:p>
          <a:p>
            <a:pPr lvl="1" eaLnBrk="1" hangingPunct="1"/>
            <a:r>
              <a:rPr lang="en-US" altLang="en-US" dirty="0" smtClean="0"/>
              <a:t>Symptoms are a by-product of structural failings</a:t>
            </a:r>
          </a:p>
          <a:p>
            <a:pPr eaLnBrk="1" hangingPunct="1"/>
            <a:r>
              <a:rPr lang="en-US" altLang="en-US" dirty="0" smtClean="0"/>
              <a:t>Role of Therapist: </a:t>
            </a:r>
          </a:p>
          <a:p>
            <a:pPr lvl="1" eaLnBrk="1" hangingPunct="1"/>
            <a:r>
              <a:rPr lang="en-US" altLang="en-US" dirty="0" smtClean="0"/>
              <a:t>Help the family modify stereotypical patterns and redefine relationships and hierarchies among family members</a:t>
            </a:r>
          </a:p>
          <a:p>
            <a:pPr lvl="1" eaLnBrk="1" hangingPunct="1"/>
            <a:endParaRPr lang="en-US" altLang="en-US" dirty="0" smtClean="0"/>
          </a:p>
          <a:p>
            <a:pPr eaLnBrk="1" hangingPunct="1"/>
            <a:endParaRPr lang="en-US" altLang="en-US" dirty="0" smtClean="0"/>
          </a:p>
        </p:txBody>
      </p:sp>
      <p:pic>
        <p:nvPicPr>
          <p:cNvPr id="19460"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72300" y="38100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fade">
                                      <p:cBhvr>
                                        <p:cTn id="10" dur="500"/>
                                        <p:tgtEl>
                                          <p:spTgt spid="1945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fade">
                                      <p:cBhvr>
                                        <p:cTn id="13" dur="500"/>
                                        <p:tgtEl>
                                          <p:spTgt spid="1945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459">
                                            <p:txEl>
                                              <p:pRg st="3" end="3"/>
                                            </p:txEl>
                                          </p:spTgt>
                                        </p:tgtEl>
                                        <p:attrNameLst>
                                          <p:attrName>style.visibility</p:attrName>
                                        </p:attrNameLst>
                                      </p:cBhvr>
                                      <p:to>
                                        <p:strVal val="visible"/>
                                      </p:to>
                                    </p:set>
                                    <p:animEffect transition="in" filter="fade">
                                      <p:cBhvr>
                                        <p:cTn id="16" dur="500"/>
                                        <p:tgtEl>
                                          <p:spTgt spid="1945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animEffect transition="in" filter="fade">
                                      <p:cBhvr>
                                        <p:cTn id="21" dur="500"/>
                                        <p:tgtEl>
                                          <p:spTgt spid="19459">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459">
                                            <p:txEl>
                                              <p:pRg st="5" end="5"/>
                                            </p:txEl>
                                          </p:spTgt>
                                        </p:tgtEl>
                                        <p:attrNameLst>
                                          <p:attrName>style.visibility</p:attrName>
                                        </p:attrNameLst>
                                      </p:cBhvr>
                                      <p:to>
                                        <p:strVal val="visible"/>
                                      </p:to>
                                    </p:set>
                                    <p:animEffect transition="in" filter="fade">
                                      <p:cBhvr>
                                        <p:cTn id="24" dur="500"/>
                                        <p:tgtEl>
                                          <p:spTgt spid="19459">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animEffect transition="in" filter="fade">
                                      <p:cBhvr>
                                        <p:cTn id="27" dur="500"/>
                                        <p:tgtEl>
                                          <p:spTgt spid="1945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59">
                                            <p:txEl>
                                              <p:pRg st="7" end="7"/>
                                            </p:txEl>
                                          </p:spTgt>
                                        </p:tgtEl>
                                        <p:attrNameLst>
                                          <p:attrName>style.visibility</p:attrName>
                                        </p:attrNameLst>
                                      </p:cBhvr>
                                      <p:to>
                                        <p:strVal val="visible"/>
                                      </p:to>
                                    </p:set>
                                    <p:animEffect transition="in" filter="fade">
                                      <p:cBhvr>
                                        <p:cTn id="32" dur="500"/>
                                        <p:tgtEl>
                                          <p:spTgt spid="19459">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459">
                                            <p:txEl>
                                              <p:pRg st="8" end="8"/>
                                            </p:txEl>
                                          </p:spTgt>
                                        </p:tgtEl>
                                        <p:attrNameLst>
                                          <p:attrName>style.visibility</p:attrName>
                                        </p:attrNameLst>
                                      </p:cBhvr>
                                      <p:to>
                                        <p:strVal val="visible"/>
                                      </p:to>
                                    </p:set>
                                    <p:animEffect transition="in" filter="fade">
                                      <p:cBhvr>
                                        <p:cTn id="35" dur="5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6">
                    <a:tint val="1000"/>
                  </a:schemeClr>
                </a:solidFill>
              </a:rPr>
              <a:t>Salvador </a:t>
            </a:r>
            <a:r>
              <a:rPr lang="en-US" dirty="0" err="1">
                <a:solidFill>
                  <a:schemeClr val="accent6">
                    <a:tint val="1000"/>
                  </a:schemeClr>
                </a:solidFill>
              </a:rPr>
              <a:t>Munichin</a:t>
            </a:r>
            <a:r>
              <a:rPr lang="en-US" dirty="0">
                <a:solidFill>
                  <a:schemeClr val="accent6">
                    <a:tint val="1000"/>
                  </a:schemeClr>
                </a:solidFill>
              </a:rPr>
              <a:t/>
            </a:r>
            <a:br>
              <a:rPr lang="en-US" dirty="0">
                <a:solidFill>
                  <a:schemeClr val="accent6">
                    <a:tint val="1000"/>
                  </a:schemeClr>
                </a:solidFill>
              </a:rPr>
            </a:br>
            <a:r>
              <a:rPr lang="en-US" dirty="0">
                <a:solidFill>
                  <a:schemeClr val="accent6">
                    <a:tint val="1000"/>
                  </a:schemeClr>
                </a:solidFill>
              </a:rPr>
              <a:t>Structural Family Therapy</a:t>
            </a:r>
          </a:p>
        </p:txBody>
      </p:sp>
      <p:sp>
        <p:nvSpPr>
          <p:cNvPr id="3" name="Content Placeholder 2"/>
          <p:cNvSpPr>
            <a:spLocks noGrp="1"/>
          </p:cNvSpPr>
          <p:nvPr>
            <p:ph idx="1"/>
          </p:nvPr>
        </p:nvSpPr>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Core Techniques: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Modify </a:t>
            </a:r>
            <a:r>
              <a:rPr lang="en-US" dirty="0"/>
              <a:t>family’s transactional patterns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t>Develop more appropriate </a:t>
            </a:r>
            <a:r>
              <a:rPr lang="en-US" dirty="0" smtClean="0"/>
              <a:t>boundaries </a:t>
            </a:r>
            <a:endParaRPr lang="en-US" dirty="0"/>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Create </a:t>
            </a:r>
            <a:r>
              <a:rPr lang="en-US" dirty="0"/>
              <a:t>an effective hierarchical </a:t>
            </a:r>
            <a:r>
              <a:rPr lang="en-US" dirty="0" smtClean="0"/>
              <a:t>structure</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a:t>Goals of Therapy:</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t>Structural changes in family relationships can help reduce/eliminate individual </a:t>
            </a:r>
            <a:r>
              <a:rPr lang="en-US" dirty="0" smtClean="0"/>
              <a:t>symptoms</a:t>
            </a: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Therapy in Practice: An Example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Therapists who practice from a structural family therapy perspective when noticing that one parent tends to talk to a child instead of communicating with his/her partner will seek to strengthen </a:t>
            </a:r>
            <a:r>
              <a:rPr lang="en-US" dirty="0"/>
              <a:t>the boundaries </a:t>
            </a:r>
            <a:r>
              <a:rPr lang="en-US" dirty="0" smtClean="0"/>
              <a:t>in order </a:t>
            </a:r>
            <a:r>
              <a:rPr lang="en-US" dirty="0"/>
              <a:t>to re-establish a better functioning parental </a:t>
            </a:r>
            <a:r>
              <a:rPr lang="en-US" dirty="0" smtClean="0"/>
              <a:t>system.</a:t>
            </a:r>
          </a:p>
          <a:p>
            <a:pPr marL="0" indent="0" eaLnBrk="1" fontAlgn="auto" hangingPunct="1">
              <a:spcAft>
                <a:spcPts val="0"/>
              </a:spcAft>
              <a:buClr>
                <a:schemeClr val="accent1">
                  <a:lumMod val="60000"/>
                  <a:lumOff val="40000"/>
                </a:schemeClr>
              </a:buClr>
              <a:buFont typeface="Arial" charset="0"/>
              <a:buNone/>
              <a:defRPr/>
            </a:pPr>
            <a:endParaRPr lang="en-US" dirty="0"/>
          </a:p>
        </p:txBody>
      </p:sp>
      <p:sp>
        <p:nvSpPr>
          <p:cNvPr id="4" name="Line Callout 2 3"/>
          <p:cNvSpPr/>
          <p:nvPr/>
        </p:nvSpPr>
        <p:spPr>
          <a:xfrm>
            <a:off x="5728138" y="1656202"/>
            <a:ext cx="2209800" cy="1052512"/>
          </a:xfrm>
          <a:prstGeom prst="borderCallout2">
            <a:avLst>
              <a:gd name="adj1" fmla="val 18750"/>
              <a:gd name="adj2" fmla="val -8333"/>
              <a:gd name="adj3" fmla="val 3762"/>
              <a:gd name="adj4" fmla="val -43576"/>
              <a:gd name="adj5" fmla="val 21438"/>
              <a:gd name="adj6" fmla="val -88279"/>
            </a:avLst>
          </a:prstGeom>
          <a:solidFill>
            <a:schemeClr val="bg2">
              <a:lumMod val="10000"/>
              <a:lumOff val="90000"/>
            </a:schemeClr>
          </a:solidFill>
          <a:ln>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a:solidFill>
                  <a:schemeClr val="bg1"/>
                </a:solidFill>
              </a:rPr>
              <a:t>Transactional Patterns: </a:t>
            </a:r>
            <a:r>
              <a:rPr lang="en-US" sz="1200" dirty="0">
                <a:solidFill>
                  <a:schemeClr val="bg1"/>
                </a:solidFill>
              </a:rPr>
              <a:t>Ways the family regulates itself; The stable structure within each the member live and interact </a:t>
            </a:r>
            <a:endParaRPr lang="en-US" sz="1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6">
                    <a:tint val="1000"/>
                  </a:schemeClr>
                </a:solidFill>
              </a:rPr>
              <a:t>TECHNIQUES</a:t>
            </a:r>
            <a:endParaRPr lang="en-US" dirty="0">
              <a:solidFill>
                <a:schemeClr val="accent6">
                  <a:tint val="1000"/>
                </a:schemeClr>
              </a:solidFill>
            </a:endParaRPr>
          </a:p>
        </p:txBody>
      </p:sp>
      <p:sp>
        <p:nvSpPr>
          <p:cNvPr id="21507" name="Rectangle 4"/>
          <p:cNvSpPr>
            <a:spLocks noChangeArrowheads="1"/>
          </p:cNvSpPr>
          <p:nvPr/>
        </p:nvSpPr>
        <p:spPr bwMode="auto">
          <a:xfrm>
            <a:off x="990600" y="5943600"/>
            <a:ext cx="701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algn="ctr" eaLnBrk="1" hangingPunct="1">
              <a:spcBef>
                <a:spcPct val="0"/>
              </a:spcBef>
              <a:buClrTx/>
              <a:buFontTx/>
              <a:buNone/>
            </a:pPr>
            <a:r>
              <a:rPr lang="en-US" altLang="en-US" sz="1800">
                <a:solidFill>
                  <a:schemeClr val="tx1"/>
                </a:solidFill>
              </a:rPr>
              <a:t>http://www.cartoonstock.com/cartoonview.asp?catref=rhan1350</a:t>
            </a:r>
          </a:p>
        </p:txBody>
      </p:sp>
      <p:pic>
        <p:nvPicPr>
          <p:cNvPr id="21508"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43100" y="1600200"/>
            <a:ext cx="5257800" cy="4192588"/>
          </a:xfr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6">
                    <a:tint val="1000"/>
                  </a:schemeClr>
                </a:solidFill>
              </a:rPr>
              <a:t>TECHNIQUES</a:t>
            </a:r>
          </a:p>
        </p:txBody>
      </p:sp>
      <p:sp>
        <p:nvSpPr>
          <p:cNvPr id="3" name="Content Placeholder 2"/>
          <p:cNvSpPr>
            <a:spLocks noGrp="1"/>
          </p:cNvSpPr>
          <p:nvPr>
            <p:ph idx="1"/>
          </p:nvPr>
        </p:nvSpPr>
        <p:spPr/>
        <p:txBody>
          <a:bodyPr rtlCol="0">
            <a:normAutofit fontScale="85000" lnSpcReduction="2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Forming a Relationship</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Begin relationship right at first moment of contact</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Some therapists work with any family members who wish to come; Some will only work with all members</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Conducting an Assessment</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Genograms; Circular questioning; Formal tests/scales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Select a lens for further inquiry</a:t>
            </a:r>
          </a:p>
          <a:p>
            <a:pPr marL="915352" lvl="2" indent="-182880" eaLnBrk="1" fontAlgn="auto" hangingPunct="1">
              <a:spcAft>
                <a:spcPts val="0"/>
              </a:spcAft>
              <a:buClr>
                <a:schemeClr val="accent1">
                  <a:lumMod val="60000"/>
                  <a:lumOff val="40000"/>
                </a:schemeClr>
              </a:buClr>
              <a:buFont typeface="Arial" pitchFamily="34" charset="0"/>
              <a:buChar char="•"/>
              <a:defRPr/>
            </a:pPr>
            <a:r>
              <a:rPr lang="en-US" dirty="0" smtClean="0"/>
              <a:t>Individual Internal Family System; Teleological/Goal-Oriented, Developmental, Sequences/Patterns of Interactions, Organization, Multicultural, Process and Gender</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Hypothesizing and Sharing Meaning</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Invokes feedback;</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Seeks permission for disclosure:  “I have an idea I would like to share with you. Would you be willing to hear it?”</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Facilitating Change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Via Enactments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Via Task Assignments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TECHNIQUES</a:t>
            </a:r>
            <a:endParaRPr lang="en-US" dirty="0"/>
          </a:p>
        </p:txBody>
      </p:sp>
      <p:sp>
        <p:nvSpPr>
          <p:cNvPr id="3" name="Content Placeholder 2"/>
          <p:cNvSpPr>
            <a:spLocks noGrp="1"/>
          </p:cNvSpPr>
          <p:nvPr>
            <p:ph idx="1"/>
          </p:nvPr>
        </p:nvSpPr>
        <p:spPr/>
        <p:txBody>
          <a:bodyPr/>
          <a:lstStyle/>
          <a:p>
            <a:r>
              <a:rPr lang="en-US" dirty="0" smtClean="0"/>
              <a:t>Genograms</a:t>
            </a:r>
          </a:p>
          <a:p>
            <a:pPr lvl="1"/>
            <a:r>
              <a:rPr lang="en-US" dirty="0" smtClean="0"/>
              <a:t>Is a pictorial display of a person’s family relationships, usually go through hereditary patterns and psychological factors</a:t>
            </a:r>
          </a:p>
          <a:p>
            <a:pPr lvl="1"/>
            <a:r>
              <a:rPr lang="en-US" dirty="0" smtClean="0"/>
              <a:t>Used to identify repetitive patterns of </a:t>
            </a:r>
            <a:r>
              <a:rPr lang="en-US" dirty="0" err="1" smtClean="0"/>
              <a:t>behaviours</a:t>
            </a:r>
            <a:endParaRPr lang="en-US" dirty="0" smtClean="0"/>
          </a:p>
          <a:p>
            <a:pPr lvl="1"/>
            <a:r>
              <a:rPr lang="en-US" dirty="0" smtClean="0"/>
              <a:t>Can be used to describe family, emotional and social relationships</a:t>
            </a:r>
          </a:p>
          <a:p>
            <a:pPr lvl="1"/>
            <a:r>
              <a:rPr lang="en-US" dirty="0" smtClean="0"/>
              <a:t>Helps family therapists makes appropriate assessments of the relationship patterns and where interventions can be used to help reduce the family dysfunction</a:t>
            </a:r>
          </a:p>
          <a:p>
            <a:pPr lvl="1"/>
            <a:r>
              <a:rPr lang="en-US" dirty="0" smtClean="0">
                <a:hlinkClick r:id="rId2"/>
              </a:rPr>
              <a:t>http</a:t>
            </a:r>
            <a:r>
              <a:rPr lang="en-US" dirty="0">
                <a:hlinkClick r:id="rId2"/>
              </a:rPr>
              <a:t>://</a:t>
            </a:r>
            <a:r>
              <a:rPr lang="en-US" dirty="0" smtClean="0">
                <a:hlinkClick r:id="rId2"/>
              </a:rPr>
              <a:t>www.genograms.org/patterns.html</a:t>
            </a:r>
            <a:endParaRPr lang="en-US" dirty="0" smtClean="0"/>
          </a:p>
          <a:p>
            <a:endParaRPr lang="en-US" dirty="0"/>
          </a:p>
        </p:txBody>
      </p:sp>
    </p:spTree>
    <p:extLst>
      <p:ext uri="{BB962C8B-B14F-4D97-AF65-F5344CB8AC3E}">
        <p14:creationId xmlns:p14="http://schemas.microsoft.com/office/powerpoint/2010/main" val="15589839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eaLnBrk="1" fontAlgn="auto" hangingPunct="1">
              <a:spcAft>
                <a:spcPts val="0"/>
              </a:spcAft>
              <a:defRPr/>
            </a:pPr>
            <a:r>
              <a:rPr lang="en-US" dirty="0" smtClean="0">
                <a:solidFill>
                  <a:schemeClr val="accent6">
                    <a:tint val="1000"/>
                  </a:schemeClr>
                </a:solidFill>
              </a:rPr>
              <a:t>TECHNIQUES</a:t>
            </a:r>
            <a:br>
              <a:rPr lang="en-US" dirty="0" smtClean="0">
                <a:solidFill>
                  <a:schemeClr val="accent6">
                    <a:tint val="1000"/>
                  </a:schemeClr>
                </a:solidFill>
              </a:rPr>
            </a:br>
            <a:endParaRPr lang="en-US" sz="2200" dirty="0">
              <a:solidFill>
                <a:schemeClr val="accent6">
                  <a:tint val="1000"/>
                </a:schemeClr>
              </a:solidFill>
            </a:endParaRPr>
          </a:p>
        </p:txBody>
      </p:sp>
      <p:graphicFrame>
        <p:nvGraphicFramePr>
          <p:cNvPr id="6" name="Diagram 5"/>
          <p:cNvGraphicFramePr/>
          <p:nvPr/>
        </p:nvGraphicFramePr>
        <p:xfrm>
          <a:off x="990600" y="1701800"/>
          <a:ext cx="69342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33400" y="1196369"/>
            <a:ext cx="7924800" cy="830997"/>
          </a:xfrm>
          <a:prstGeom prst="rect">
            <a:avLst/>
          </a:prstGeom>
          <a:noFill/>
        </p:spPr>
        <p:txBody>
          <a:bodyPr wrap="square" rtlCol="0">
            <a:spAutoFit/>
          </a:bodyPr>
          <a:lstStyle/>
          <a:p>
            <a:pPr algn="ctr"/>
            <a:r>
              <a:rPr lang="en-US" sz="2400" dirty="0">
                <a:solidFill>
                  <a:schemeClr val="accent6">
                    <a:tint val="1000"/>
                  </a:schemeClr>
                </a:solidFill>
              </a:rPr>
              <a:t>Eight lenses or meta-frameworks from which family systems can be assessed</a:t>
            </a:r>
            <a:endParaRPr lang="en-US" sz="2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6">
                    <a:tint val="1000"/>
                  </a:schemeClr>
                </a:solidFill>
              </a:rPr>
              <a:t>TABLE OF CONTENTS</a:t>
            </a:r>
            <a:endParaRPr lang="en-US" dirty="0">
              <a:solidFill>
                <a:schemeClr val="accent6">
                  <a:tint val="1000"/>
                </a:schemeClr>
              </a:solidFill>
            </a:endParaRPr>
          </a:p>
        </p:txBody>
      </p:sp>
      <p:pic>
        <p:nvPicPr>
          <p:cNvPr id="7171"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71500" y="1609725"/>
            <a:ext cx="3810000" cy="4506913"/>
          </a:xfrm>
        </p:spPr>
      </p:pic>
      <p:sp>
        <p:nvSpPr>
          <p:cNvPr id="7172" name="Content Placeholder 4"/>
          <p:cNvSpPr>
            <a:spLocks noGrp="1"/>
          </p:cNvSpPr>
          <p:nvPr>
            <p:ph sz="half" idx="2"/>
          </p:nvPr>
        </p:nvSpPr>
        <p:spPr>
          <a:xfrm>
            <a:off x="4648200" y="1738859"/>
            <a:ext cx="4038600" cy="4525963"/>
          </a:xfrm>
        </p:spPr>
        <p:txBody>
          <a:bodyPr/>
          <a:lstStyle/>
          <a:p>
            <a:pPr eaLnBrk="1" hangingPunct="1"/>
            <a:r>
              <a:rPr lang="en-US" altLang="en-US" sz="2600" dirty="0" smtClean="0"/>
              <a:t>History and Theoretical Frameworks</a:t>
            </a:r>
          </a:p>
          <a:p>
            <a:pPr eaLnBrk="1" hangingPunct="1"/>
            <a:r>
              <a:rPr lang="en-US" altLang="en-US" sz="2600" dirty="0" smtClean="0"/>
              <a:t>Founders and Key Influences</a:t>
            </a:r>
          </a:p>
          <a:p>
            <a:pPr eaLnBrk="1" hangingPunct="1"/>
            <a:r>
              <a:rPr lang="en-US" altLang="en-US" sz="2600" dirty="0" smtClean="0"/>
              <a:t>Techniques</a:t>
            </a:r>
          </a:p>
          <a:p>
            <a:pPr eaLnBrk="1" hangingPunct="1"/>
            <a:r>
              <a:rPr lang="en-US" altLang="en-US" sz="2600" dirty="0" smtClean="0"/>
              <a:t>Myths of Family Therapy</a:t>
            </a:r>
          </a:p>
          <a:p>
            <a:pPr eaLnBrk="1" hangingPunct="1"/>
            <a:r>
              <a:rPr lang="en-US" altLang="en-US" sz="2600" dirty="0" smtClean="0"/>
              <a:t>Strengths and Limitations</a:t>
            </a:r>
          </a:p>
          <a:p>
            <a:pPr eaLnBrk="1" hangingPunct="1"/>
            <a:r>
              <a:rPr lang="en-US" altLang="en-US" sz="2600" dirty="0" smtClean="0"/>
              <a:t>Discussion Forum Questions </a:t>
            </a:r>
          </a:p>
          <a:p>
            <a:pPr eaLnBrk="1" hangingPunct="1"/>
            <a:r>
              <a:rPr lang="en-US" altLang="en-US" sz="2600" dirty="0" smtClean="0"/>
              <a:t>Resources and References</a:t>
            </a:r>
          </a:p>
        </p:txBody>
      </p:sp>
      <p:sp>
        <p:nvSpPr>
          <p:cNvPr id="7173" name="Rectangle 5"/>
          <p:cNvSpPr>
            <a:spLocks noChangeArrowheads="1"/>
          </p:cNvSpPr>
          <p:nvPr/>
        </p:nvSpPr>
        <p:spPr bwMode="auto">
          <a:xfrm>
            <a:off x="457200" y="6267450"/>
            <a:ext cx="7848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eaLnBrk="1" hangingPunct="1">
              <a:spcBef>
                <a:spcPct val="0"/>
              </a:spcBef>
              <a:buClrTx/>
              <a:buFontTx/>
              <a:buNone/>
            </a:pPr>
            <a:r>
              <a:rPr lang="en-US" altLang="en-US" sz="1800">
                <a:solidFill>
                  <a:schemeClr val="tx1"/>
                </a:solidFill>
              </a:rPr>
              <a:t>http://www.cartoonstock.com/cartoonview.asp?catref=rhan1350</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t>TECHNIQUES</a:t>
            </a:r>
            <a:endParaRPr lang="en-US" dirty="0">
              <a:solidFill>
                <a:schemeClr val="accent6">
                  <a:tint val="1000"/>
                </a:schemeClr>
              </a:solidFill>
            </a:endParaRPr>
          </a:p>
        </p:txBody>
      </p:sp>
      <p:sp>
        <p:nvSpPr>
          <p:cNvPr id="3" name="Text Placeholder 2"/>
          <p:cNvSpPr>
            <a:spLocks noGrp="1"/>
          </p:cNvSpPr>
          <p:nvPr>
            <p:ph type="body" idx="1"/>
          </p:nvPr>
        </p:nvSpPr>
        <p:spPr>
          <a:solidFill>
            <a:schemeClr val="bg2">
              <a:lumMod val="10000"/>
              <a:lumOff val="90000"/>
            </a:schemeClr>
          </a:solidFill>
        </p:spPr>
        <p:txBody>
          <a:bodyPr rtlCol="0">
            <a:normAutofit fontScale="92500" lnSpcReduction="20000"/>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Individual Internal Family System Lens</a:t>
            </a:r>
            <a:endParaRPr lang="en-US" dirty="0">
              <a:solidFill>
                <a:schemeClr val="bg1"/>
              </a:solidFill>
            </a:endParaRPr>
          </a:p>
        </p:txBody>
      </p:sp>
      <p:sp>
        <p:nvSpPr>
          <p:cNvPr id="4" name="Content Placeholder 3"/>
          <p:cNvSpPr>
            <a:spLocks noGrp="1"/>
          </p:cNvSpPr>
          <p:nvPr>
            <p:ph sz="half" idx="2"/>
          </p:nvPr>
        </p:nvSpPr>
        <p:spPr>
          <a:ln w="76200">
            <a:solidFill>
              <a:schemeClr val="tx1"/>
            </a:solidFill>
          </a:ln>
        </p:spPr>
        <p:txBody>
          <a:bodyPr rtlCol="0">
            <a:normAutofit fontScale="92500" lnSpcReduction="2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Views individual as a system with structure, organization and subsystems</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Some dimensions are enhancing while some destructive</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Parts are strengthened/developed by social interactions and experiences</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When parts become polarized – individual experiences conflict</a:t>
            </a:r>
          </a:p>
          <a:p>
            <a:pPr marL="0" indent="0" algn="ctr" eaLnBrk="1" fontAlgn="auto" hangingPunct="1">
              <a:spcAft>
                <a:spcPts val="0"/>
              </a:spcAft>
              <a:buClr>
                <a:schemeClr val="accent1">
                  <a:lumMod val="60000"/>
                  <a:lumOff val="40000"/>
                </a:schemeClr>
              </a:buClr>
              <a:buNone/>
              <a:defRPr/>
            </a:pPr>
            <a:r>
              <a:rPr lang="en-US" i="1" dirty="0" smtClean="0"/>
              <a:t>How does each person describe who he/she is? </a:t>
            </a:r>
          </a:p>
        </p:txBody>
      </p:sp>
      <p:sp>
        <p:nvSpPr>
          <p:cNvPr id="5" name="Text Placeholder 4"/>
          <p:cNvSpPr>
            <a:spLocks noGrp="1"/>
          </p:cNvSpPr>
          <p:nvPr>
            <p:ph type="body" sz="quarter" idx="3"/>
          </p:nvPr>
        </p:nvSpPr>
        <p:spPr>
          <a:solidFill>
            <a:schemeClr val="bg2">
              <a:lumMod val="10000"/>
              <a:lumOff val="90000"/>
            </a:schemeClr>
          </a:solidFill>
        </p:spPr>
        <p:txBody>
          <a:bodyPr rtlCol="0">
            <a:normAutofit fontScale="92500"/>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Teleological/Goal-Oriented Lens</a:t>
            </a:r>
            <a:endParaRPr lang="en-US" dirty="0">
              <a:solidFill>
                <a:schemeClr val="bg1"/>
              </a:solidFill>
            </a:endParaRPr>
          </a:p>
        </p:txBody>
      </p:sp>
      <p:sp>
        <p:nvSpPr>
          <p:cNvPr id="23558" name="Content Placeholder 5"/>
          <p:cNvSpPr>
            <a:spLocks noGrp="1"/>
          </p:cNvSpPr>
          <p:nvPr>
            <p:ph sz="quarter" idx="4"/>
          </p:nvPr>
        </p:nvSpPr>
        <p:spPr>
          <a:ln w="76200">
            <a:solidFill>
              <a:schemeClr val="tx1"/>
            </a:solidFill>
            <a:miter lim="800000"/>
            <a:headEnd/>
            <a:tailEnd/>
          </a:ln>
        </p:spPr>
        <p:txBody>
          <a:bodyPr/>
          <a:lstStyle/>
          <a:p>
            <a:pPr eaLnBrk="1" hangingPunct="1"/>
            <a:r>
              <a:rPr lang="en-US" altLang="en-US" sz="2200" dirty="0" smtClean="0"/>
              <a:t>Develop an understanding of what motivates individual </a:t>
            </a:r>
            <a:r>
              <a:rPr lang="en-US" altLang="en-US" sz="2200" dirty="0" err="1" smtClean="0"/>
              <a:t>behaviour</a:t>
            </a:r>
            <a:r>
              <a:rPr lang="en-US" altLang="en-US" sz="2200" dirty="0" smtClean="0"/>
              <a:t>, i.e. the purpose of patterned interactions</a:t>
            </a:r>
          </a:p>
          <a:p>
            <a:pPr eaLnBrk="1" hangingPunct="1"/>
            <a:r>
              <a:rPr lang="en-US" altLang="en-US" sz="2200" dirty="0" smtClean="0"/>
              <a:t>Individuals and families act purposively – some actions promote growth while some constrain growth</a:t>
            </a:r>
          </a:p>
          <a:p>
            <a:pPr marL="0" indent="0" algn="ctr" eaLnBrk="1" hangingPunct="1">
              <a:buNone/>
            </a:pPr>
            <a:r>
              <a:rPr lang="en-US" altLang="en-US" sz="2200" i="1" dirty="0" smtClean="0"/>
              <a:t>What purpose is being served when the children interact with their parents in the way they do?</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3558">
                                            <p:bg/>
                                          </p:spTgt>
                                        </p:tgtEl>
                                        <p:attrNameLst>
                                          <p:attrName>style.visibility</p:attrName>
                                        </p:attrNameLst>
                                      </p:cBhvr>
                                      <p:to>
                                        <p:strVal val="visible"/>
                                      </p:to>
                                    </p:set>
                                    <p:animEffect transition="in" filter="fade">
                                      <p:cBhvr>
                                        <p:cTn id="31" dur="500"/>
                                        <p:tgtEl>
                                          <p:spTgt spid="23558">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3558">
                                            <p:txEl>
                                              <p:pRg st="0" end="0"/>
                                            </p:txEl>
                                          </p:spTgt>
                                        </p:tgtEl>
                                        <p:attrNameLst>
                                          <p:attrName>style.visibility</p:attrName>
                                        </p:attrNameLst>
                                      </p:cBhvr>
                                      <p:to>
                                        <p:strVal val="visible"/>
                                      </p:to>
                                    </p:set>
                                    <p:animEffect transition="in" filter="fade">
                                      <p:cBhvr>
                                        <p:cTn id="35" dur="500"/>
                                        <p:tgtEl>
                                          <p:spTgt spid="23558">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3558">
                                            <p:txEl>
                                              <p:pRg st="1" end="1"/>
                                            </p:txEl>
                                          </p:spTgt>
                                        </p:tgtEl>
                                        <p:attrNameLst>
                                          <p:attrName>style.visibility</p:attrName>
                                        </p:attrNameLst>
                                      </p:cBhvr>
                                      <p:to>
                                        <p:strVal val="visible"/>
                                      </p:to>
                                    </p:set>
                                    <p:animEffect transition="in" filter="fade">
                                      <p:cBhvr>
                                        <p:cTn id="39" dur="500"/>
                                        <p:tgtEl>
                                          <p:spTgt spid="23558">
                                            <p:txEl>
                                              <p:pRg st="1" end="1"/>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3558">
                                            <p:txEl>
                                              <p:pRg st="2" end="2"/>
                                            </p:txEl>
                                          </p:spTgt>
                                        </p:tgtEl>
                                        <p:attrNameLst>
                                          <p:attrName>style.visibility</p:attrName>
                                        </p:attrNameLst>
                                      </p:cBhvr>
                                      <p:to>
                                        <p:strVal val="visible"/>
                                      </p:to>
                                    </p:set>
                                    <p:animEffect transition="in" filter="fade">
                                      <p:cBhvr>
                                        <p:cTn id="43" dur="500"/>
                                        <p:tgtEl>
                                          <p:spTgt spid="235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23558"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t>TECHNIQUES</a:t>
            </a:r>
            <a:endParaRPr lang="en-US" dirty="0">
              <a:solidFill>
                <a:schemeClr val="accent6">
                  <a:tint val="1000"/>
                </a:schemeClr>
              </a:solidFill>
            </a:endParaRPr>
          </a:p>
        </p:txBody>
      </p:sp>
      <p:sp>
        <p:nvSpPr>
          <p:cNvPr id="3" name="Text Placeholder 2"/>
          <p:cNvSpPr>
            <a:spLocks noGrp="1"/>
          </p:cNvSpPr>
          <p:nvPr>
            <p:ph type="body" idx="1"/>
          </p:nvPr>
        </p:nvSpPr>
        <p:spPr>
          <a:solidFill>
            <a:schemeClr val="bg2">
              <a:lumMod val="10000"/>
              <a:lumOff val="90000"/>
            </a:schemeClr>
          </a:solidFill>
        </p:spPr>
        <p:txBody>
          <a:bodyPr rtlCol="0">
            <a:normAutofit fontScale="92500" lnSpcReduction="20000"/>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Sequences/Patterns of Interaction Lens</a:t>
            </a:r>
            <a:endParaRPr lang="en-US" dirty="0">
              <a:solidFill>
                <a:schemeClr val="bg1"/>
              </a:solidFill>
            </a:endParaRPr>
          </a:p>
        </p:txBody>
      </p:sp>
      <p:sp>
        <p:nvSpPr>
          <p:cNvPr id="24580" name="Content Placeholder 3"/>
          <p:cNvSpPr>
            <a:spLocks noGrp="1"/>
          </p:cNvSpPr>
          <p:nvPr>
            <p:ph sz="half" idx="2"/>
          </p:nvPr>
        </p:nvSpPr>
        <p:spPr>
          <a:ln w="76200">
            <a:solidFill>
              <a:schemeClr val="tx1"/>
            </a:solidFill>
            <a:miter lim="800000"/>
            <a:headEnd/>
            <a:tailEnd/>
          </a:ln>
        </p:spPr>
        <p:txBody>
          <a:bodyPr/>
          <a:lstStyle/>
          <a:p>
            <a:pPr eaLnBrk="1" hangingPunct="1"/>
            <a:r>
              <a:rPr lang="en-US" altLang="en-US" sz="2100" dirty="0" smtClean="0"/>
              <a:t>Family life is ordered and family members tend to interact in sequences that are repeated over time</a:t>
            </a:r>
          </a:p>
          <a:p>
            <a:pPr eaLnBrk="1" hangingPunct="1"/>
            <a:r>
              <a:rPr lang="en-US" altLang="en-US" sz="2100" dirty="0" smtClean="0"/>
              <a:t>Adaptive sequences develop in cooperative and fair environments while maladaptive sequences develop in rigid ones where change is resisted</a:t>
            </a:r>
          </a:p>
          <a:p>
            <a:pPr marL="0" indent="0" algn="ctr" eaLnBrk="1" hangingPunct="1">
              <a:buNone/>
            </a:pPr>
            <a:r>
              <a:rPr lang="en-US" altLang="en-US" sz="2100" i="1" dirty="0" smtClean="0"/>
              <a:t>What routines support the daily living of each member of the family?</a:t>
            </a:r>
          </a:p>
        </p:txBody>
      </p:sp>
      <p:sp>
        <p:nvSpPr>
          <p:cNvPr id="5" name="Text Placeholder 4"/>
          <p:cNvSpPr>
            <a:spLocks noGrp="1"/>
          </p:cNvSpPr>
          <p:nvPr>
            <p:ph type="body" sz="quarter" idx="3"/>
          </p:nvPr>
        </p:nvSpPr>
        <p:spPr>
          <a:solidFill>
            <a:schemeClr val="bg2">
              <a:lumMod val="10000"/>
              <a:lumOff val="90000"/>
            </a:schemeClr>
          </a:solidFill>
        </p:spPr>
        <p:txBody>
          <a:bodyPr rtlCol="0">
            <a:normAutofit/>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Organization Lens</a:t>
            </a:r>
            <a:endParaRPr lang="en-US" dirty="0">
              <a:solidFill>
                <a:schemeClr val="bg1"/>
              </a:solidFill>
            </a:endParaRPr>
          </a:p>
        </p:txBody>
      </p:sp>
      <p:sp>
        <p:nvSpPr>
          <p:cNvPr id="24582" name="Content Placeholder 5"/>
          <p:cNvSpPr>
            <a:spLocks noGrp="1"/>
          </p:cNvSpPr>
          <p:nvPr>
            <p:ph sz="quarter" idx="4"/>
          </p:nvPr>
        </p:nvSpPr>
        <p:spPr>
          <a:ln w="76200">
            <a:solidFill>
              <a:schemeClr val="tx1"/>
            </a:solidFill>
            <a:miter lim="800000"/>
            <a:headEnd/>
            <a:tailEnd/>
          </a:ln>
        </p:spPr>
        <p:txBody>
          <a:bodyPr/>
          <a:lstStyle/>
          <a:p>
            <a:pPr eaLnBrk="1" hangingPunct="1"/>
            <a:r>
              <a:rPr lang="en-US" altLang="en-US" sz="2200" dirty="0" smtClean="0"/>
              <a:t>In order to provide a sense of unity, individuals and families are organized by rules, routines and expected roles.</a:t>
            </a:r>
          </a:p>
          <a:p>
            <a:pPr eaLnBrk="1" hangingPunct="1"/>
            <a:r>
              <a:rPr lang="en-US" altLang="en-US" sz="2200" dirty="0" smtClean="0"/>
              <a:t>Balanced family leadership requires the ability to be firm but friendly while setting appropriate yet fair expectations</a:t>
            </a:r>
          </a:p>
          <a:p>
            <a:pPr marL="0" indent="0" algn="ctr" eaLnBrk="1" hangingPunct="1">
              <a:buNone/>
            </a:pPr>
            <a:r>
              <a:rPr lang="en-US" altLang="en-US" sz="2200" i="1" dirty="0" smtClean="0"/>
              <a:t>Are the parents effective leaders of the family?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580">
                                            <p:bg/>
                                          </p:spTgt>
                                        </p:tgtEl>
                                        <p:attrNameLst>
                                          <p:attrName>style.visibility</p:attrName>
                                        </p:attrNameLst>
                                      </p:cBhvr>
                                      <p:to>
                                        <p:strVal val="visible"/>
                                      </p:to>
                                    </p:set>
                                    <p:animEffect transition="in" filter="fade">
                                      <p:cBhvr>
                                        <p:cTn id="7" dur="500"/>
                                        <p:tgtEl>
                                          <p:spTgt spid="24580">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4580">
                                            <p:txEl>
                                              <p:pRg st="0" end="0"/>
                                            </p:txEl>
                                          </p:spTgt>
                                        </p:tgtEl>
                                        <p:attrNameLst>
                                          <p:attrName>style.visibility</p:attrName>
                                        </p:attrNameLst>
                                      </p:cBhvr>
                                      <p:to>
                                        <p:strVal val="visible"/>
                                      </p:to>
                                    </p:set>
                                    <p:animEffect transition="in" filter="fade">
                                      <p:cBhvr>
                                        <p:cTn id="11" dur="500"/>
                                        <p:tgtEl>
                                          <p:spTgt spid="2458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4580">
                                            <p:txEl>
                                              <p:pRg st="1" end="1"/>
                                            </p:txEl>
                                          </p:spTgt>
                                        </p:tgtEl>
                                        <p:attrNameLst>
                                          <p:attrName>style.visibility</p:attrName>
                                        </p:attrNameLst>
                                      </p:cBhvr>
                                      <p:to>
                                        <p:strVal val="visible"/>
                                      </p:to>
                                    </p:set>
                                    <p:animEffect transition="in" filter="fade">
                                      <p:cBhvr>
                                        <p:cTn id="15" dur="500"/>
                                        <p:tgtEl>
                                          <p:spTgt spid="24580">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4580">
                                            <p:txEl>
                                              <p:pRg st="2" end="2"/>
                                            </p:txEl>
                                          </p:spTgt>
                                        </p:tgtEl>
                                        <p:attrNameLst>
                                          <p:attrName>style.visibility</p:attrName>
                                        </p:attrNameLst>
                                      </p:cBhvr>
                                      <p:to>
                                        <p:strVal val="visible"/>
                                      </p:to>
                                    </p:set>
                                    <p:animEffect transition="in" filter="fade">
                                      <p:cBhvr>
                                        <p:cTn id="19" dur="500"/>
                                        <p:tgtEl>
                                          <p:spTgt spid="24580">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582">
                                            <p:bg/>
                                          </p:spTgt>
                                        </p:tgtEl>
                                        <p:attrNameLst>
                                          <p:attrName>style.visibility</p:attrName>
                                        </p:attrNameLst>
                                      </p:cBhvr>
                                      <p:to>
                                        <p:strVal val="visible"/>
                                      </p:to>
                                    </p:set>
                                    <p:animEffect transition="in" filter="fade">
                                      <p:cBhvr>
                                        <p:cTn id="23" dur="500"/>
                                        <p:tgtEl>
                                          <p:spTgt spid="24582">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4582">
                                            <p:txEl>
                                              <p:pRg st="0" end="0"/>
                                            </p:txEl>
                                          </p:spTgt>
                                        </p:tgtEl>
                                        <p:attrNameLst>
                                          <p:attrName>style.visibility</p:attrName>
                                        </p:attrNameLst>
                                      </p:cBhvr>
                                      <p:to>
                                        <p:strVal val="visible"/>
                                      </p:to>
                                    </p:set>
                                    <p:animEffect transition="in" filter="fade">
                                      <p:cBhvr>
                                        <p:cTn id="27" dur="500"/>
                                        <p:tgtEl>
                                          <p:spTgt spid="24582">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4582">
                                            <p:txEl>
                                              <p:pRg st="1" end="1"/>
                                            </p:txEl>
                                          </p:spTgt>
                                        </p:tgtEl>
                                        <p:attrNameLst>
                                          <p:attrName>style.visibility</p:attrName>
                                        </p:attrNameLst>
                                      </p:cBhvr>
                                      <p:to>
                                        <p:strVal val="visible"/>
                                      </p:to>
                                    </p:set>
                                    <p:animEffect transition="in" filter="fade">
                                      <p:cBhvr>
                                        <p:cTn id="31" dur="500"/>
                                        <p:tgtEl>
                                          <p:spTgt spid="24582">
                                            <p:txEl>
                                              <p:pRg st="1" end="1"/>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4582">
                                            <p:txEl>
                                              <p:pRg st="2" end="2"/>
                                            </p:txEl>
                                          </p:spTgt>
                                        </p:tgtEl>
                                        <p:attrNameLst>
                                          <p:attrName>style.visibility</p:attrName>
                                        </p:attrNameLst>
                                      </p:cBhvr>
                                      <p:to>
                                        <p:strVal val="visible"/>
                                      </p:to>
                                    </p:set>
                                    <p:animEffect transition="in" filter="fade">
                                      <p:cBhvr>
                                        <p:cTn id="35" dur="500"/>
                                        <p:tgtEl>
                                          <p:spTgt spid="245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animBg="1"/>
      <p:bldP spid="2458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t>TECHNIQUES</a:t>
            </a:r>
            <a:endParaRPr lang="en-US" dirty="0">
              <a:solidFill>
                <a:schemeClr val="accent6">
                  <a:tint val="1000"/>
                </a:schemeClr>
              </a:solidFill>
            </a:endParaRPr>
          </a:p>
        </p:txBody>
      </p:sp>
      <p:sp>
        <p:nvSpPr>
          <p:cNvPr id="3" name="Text Placeholder 2"/>
          <p:cNvSpPr>
            <a:spLocks noGrp="1"/>
          </p:cNvSpPr>
          <p:nvPr>
            <p:ph type="body" idx="1"/>
          </p:nvPr>
        </p:nvSpPr>
        <p:spPr>
          <a:solidFill>
            <a:schemeClr val="bg2">
              <a:lumMod val="10000"/>
              <a:lumOff val="90000"/>
            </a:schemeClr>
          </a:solidFill>
        </p:spPr>
        <p:txBody>
          <a:bodyPr rtlCol="0">
            <a:normAutofit/>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Developmental Lens</a:t>
            </a:r>
            <a:endParaRPr lang="en-US" dirty="0">
              <a:solidFill>
                <a:schemeClr val="bg1"/>
              </a:solidFill>
            </a:endParaRPr>
          </a:p>
        </p:txBody>
      </p:sp>
      <p:sp>
        <p:nvSpPr>
          <p:cNvPr id="4" name="Content Placeholder 3"/>
          <p:cNvSpPr>
            <a:spLocks noGrp="1"/>
          </p:cNvSpPr>
          <p:nvPr>
            <p:ph sz="half" idx="2"/>
          </p:nvPr>
        </p:nvSpPr>
        <p:spPr>
          <a:ln w="76200">
            <a:solidFill>
              <a:schemeClr val="tx1"/>
            </a:solidFill>
          </a:ln>
        </p:spPr>
        <p:txBody>
          <a:bodyPr rtlCol="0">
            <a:normAutofit fontScale="925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1700" dirty="0" smtClean="0"/>
              <a:t>Focus is on the “family life cycle” which has 6 significant transitions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1700" dirty="0" smtClean="0"/>
              <a:t>Single adult leaves home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1700" dirty="0" smtClean="0"/>
              <a:t>Individuals become a couple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1700" dirty="0" smtClean="0"/>
              <a:t>Couple has children and starts family</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1700" dirty="0" smtClean="0"/>
              <a:t>Children become adolescents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1700" dirty="0" smtClean="0"/>
              <a:t>Parents prepare for life without children</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1700" dirty="0" smtClean="0"/>
              <a:t>Children now have to care for parents and their own families</a:t>
            </a:r>
          </a:p>
          <a:p>
            <a:pPr marL="274320" indent="-274320" eaLnBrk="1" fontAlgn="auto" hangingPunct="1">
              <a:spcAft>
                <a:spcPts val="0"/>
              </a:spcAft>
              <a:buClr>
                <a:schemeClr val="accent1">
                  <a:lumMod val="60000"/>
                  <a:lumOff val="40000"/>
                </a:schemeClr>
              </a:buClr>
              <a:buFont typeface="Arial" pitchFamily="34" charset="0"/>
              <a:buChar char="•"/>
              <a:defRPr/>
            </a:pPr>
            <a:r>
              <a:rPr lang="en-US" sz="1700" dirty="0" smtClean="0"/>
              <a:t>Address needs of individual while considering transitional stage, looking for constraints</a:t>
            </a:r>
          </a:p>
          <a:p>
            <a:pPr marL="0" indent="0" algn="ctr" eaLnBrk="1" fontAlgn="auto" hangingPunct="1">
              <a:spcAft>
                <a:spcPts val="0"/>
              </a:spcAft>
              <a:buClr>
                <a:schemeClr val="accent1">
                  <a:lumMod val="60000"/>
                  <a:lumOff val="40000"/>
                </a:schemeClr>
              </a:buClr>
              <a:buNone/>
              <a:defRPr/>
            </a:pPr>
            <a:r>
              <a:rPr lang="en-US" sz="1700" i="1" dirty="0" smtClean="0"/>
              <a:t>Where is the family in the family life cycle, and how are they handling transitions?</a:t>
            </a: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p:txBody>
      </p:sp>
      <p:sp>
        <p:nvSpPr>
          <p:cNvPr id="5" name="Text Placeholder 4"/>
          <p:cNvSpPr>
            <a:spLocks noGrp="1"/>
          </p:cNvSpPr>
          <p:nvPr>
            <p:ph type="body" sz="quarter" idx="3"/>
          </p:nvPr>
        </p:nvSpPr>
        <p:spPr>
          <a:solidFill>
            <a:schemeClr val="bg2">
              <a:lumMod val="10000"/>
              <a:lumOff val="90000"/>
            </a:schemeClr>
          </a:solidFill>
        </p:spPr>
        <p:txBody>
          <a:bodyPr rtlCol="0">
            <a:normAutofit/>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Multicultural Lens</a:t>
            </a:r>
            <a:endParaRPr lang="en-US" dirty="0">
              <a:solidFill>
                <a:schemeClr val="bg1"/>
              </a:solidFill>
            </a:endParaRPr>
          </a:p>
        </p:txBody>
      </p:sp>
      <p:sp>
        <p:nvSpPr>
          <p:cNvPr id="6" name="Content Placeholder 5"/>
          <p:cNvSpPr>
            <a:spLocks noGrp="1"/>
          </p:cNvSpPr>
          <p:nvPr>
            <p:ph sz="quarter" idx="4"/>
          </p:nvPr>
        </p:nvSpPr>
        <p:spPr>
          <a:ln w="76200">
            <a:solidFill>
              <a:schemeClr val="tx1"/>
            </a:solidFill>
          </a:ln>
        </p:spPr>
        <p:txBody>
          <a:bodyPr rtlCol="0">
            <a:normAutofit fontScale="92500"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Challenges and reframes dominant culture</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Looks at: </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Ethnicity</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Gender</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Age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Religion</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t>R</a:t>
            </a:r>
            <a:r>
              <a:rPr lang="en-US" dirty="0" smtClean="0"/>
              <a:t>ace and discrimination</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t>R</a:t>
            </a:r>
            <a:r>
              <a:rPr lang="en-US" dirty="0" smtClean="0"/>
              <a:t>egional background, </a:t>
            </a:r>
            <a:r>
              <a:rPr lang="en-US" dirty="0" err="1" smtClean="0"/>
              <a:t>etc</a:t>
            </a:r>
            <a:endParaRPr lang="en-US" dirty="0" smtClean="0"/>
          </a:p>
          <a:p>
            <a:pPr marL="0" indent="0" algn="ctr" eaLnBrk="1" fontAlgn="auto" hangingPunct="1">
              <a:spcAft>
                <a:spcPts val="0"/>
              </a:spcAft>
              <a:buClr>
                <a:schemeClr val="accent1">
                  <a:lumMod val="60000"/>
                  <a:lumOff val="40000"/>
                </a:schemeClr>
              </a:buClr>
              <a:buFont typeface="Arial" pitchFamily="34" charset="0"/>
              <a:buNone/>
              <a:defRPr/>
            </a:pPr>
            <a:r>
              <a:rPr lang="en-US" i="1" dirty="0" smtClean="0"/>
              <a:t>What cultures are in the family backgrounds of each of the family members?</a:t>
            </a:r>
            <a:endParaRPr lang="en-US"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500"/>
                                        <p:tgtEl>
                                          <p:spTgt spid="4">
                                            <p:txEl>
                                              <p:pRg st="5" end="5"/>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500"/>
                                        <p:tgtEl>
                                          <p:spTgt spid="4">
                                            <p:txEl>
                                              <p:pRg st="7" end="7"/>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fade">
                                      <p:cBhvr>
                                        <p:cTn id="43" dur="500"/>
                                        <p:tgtEl>
                                          <p:spTgt spid="4">
                                            <p:txEl>
                                              <p:pRg st="8" end="8"/>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6">
                                            <p:bg/>
                                          </p:spTgt>
                                        </p:tgtEl>
                                        <p:attrNameLst>
                                          <p:attrName>style.visibility</p:attrName>
                                        </p:attrNameLst>
                                      </p:cBhvr>
                                      <p:to>
                                        <p:strVal val="visible"/>
                                      </p:to>
                                    </p:set>
                                    <p:animEffect transition="in" filter="fade">
                                      <p:cBhvr>
                                        <p:cTn id="47" dur="500"/>
                                        <p:tgtEl>
                                          <p:spTgt spid="6">
                                            <p:bg/>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fade">
                                      <p:cBhvr>
                                        <p:cTn id="51" dur="500"/>
                                        <p:tgtEl>
                                          <p:spTgt spid="6">
                                            <p:txEl>
                                              <p:pRg st="0" end="0"/>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Effect transition="in" filter="fade">
                                      <p:cBhvr>
                                        <p:cTn id="55" dur="500"/>
                                        <p:tgtEl>
                                          <p:spTgt spid="6">
                                            <p:txEl>
                                              <p:pRg st="1" end="1"/>
                                            </p:tx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Effect transition="in" filter="fade">
                                      <p:cBhvr>
                                        <p:cTn id="59" dur="500"/>
                                        <p:tgtEl>
                                          <p:spTgt spid="6">
                                            <p:txEl>
                                              <p:pRg st="2" end="2"/>
                                            </p:txEl>
                                          </p:spTgt>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500"/>
                                        <p:tgtEl>
                                          <p:spTgt spid="6">
                                            <p:txEl>
                                              <p:pRg st="3" end="3"/>
                                            </p:txEl>
                                          </p:spTgt>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Effect transition="in" filter="fade">
                                      <p:cBhvr>
                                        <p:cTn id="67" dur="500"/>
                                        <p:tgtEl>
                                          <p:spTgt spid="6">
                                            <p:txEl>
                                              <p:pRg st="4" end="4"/>
                                            </p:txEl>
                                          </p:spTgt>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6">
                                            <p:txEl>
                                              <p:pRg st="5" end="5"/>
                                            </p:txEl>
                                          </p:spTgt>
                                        </p:tgtEl>
                                        <p:attrNameLst>
                                          <p:attrName>style.visibility</p:attrName>
                                        </p:attrNameLst>
                                      </p:cBhvr>
                                      <p:to>
                                        <p:strVal val="visible"/>
                                      </p:to>
                                    </p:set>
                                    <p:animEffect transition="in" filter="fade">
                                      <p:cBhvr>
                                        <p:cTn id="71" dur="500"/>
                                        <p:tgtEl>
                                          <p:spTgt spid="6">
                                            <p:txEl>
                                              <p:pRg st="5" end="5"/>
                                            </p:txEl>
                                          </p:spTgt>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6">
                                            <p:txEl>
                                              <p:pRg st="6" end="6"/>
                                            </p:txEl>
                                          </p:spTgt>
                                        </p:tgtEl>
                                        <p:attrNameLst>
                                          <p:attrName>style.visibility</p:attrName>
                                        </p:attrNameLst>
                                      </p:cBhvr>
                                      <p:to>
                                        <p:strVal val="visible"/>
                                      </p:to>
                                    </p:set>
                                    <p:animEffect transition="in" filter="fade">
                                      <p:cBhvr>
                                        <p:cTn id="75" dur="500"/>
                                        <p:tgtEl>
                                          <p:spTgt spid="6">
                                            <p:txEl>
                                              <p:pRg st="6" end="6"/>
                                            </p:txEl>
                                          </p:spTgt>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6">
                                            <p:txEl>
                                              <p:pRg st="7" end="7"/>
                                            </p:txEl>
                                          </p:spTgt>
                                        </p:tgtEl>
                                        <p:attrNameLst>
                                          <p:attrName>style.visibility</p:attrName>
                                        </p:attrNameLst>
                                      </p:cBhvr>
                                      <p:to>
                                        <p:strVal val="visible"/>
                                      </p:to>
                                    </p:set>
                                    <p:animEffect transition="in" filter="fade">
                                      <p:cBhvr>
                                        <p:cTn id="79" dur="500"/>
                                        <p:tgtEl>
                                          <p:spTgt spid="6">
                                            <p:txEl>
                                              <p:pRg st="7" end="7"/>
                                            </p:txEl>
                                          </p:spTgt>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6">
                                            <p:txEl>
                                              <p:pRg st="8" end="8"/>
                                            </p:txEl>
                                          </p:spTgt>
                                        </p:tgtEl>
                                        <p:attrNameLst>
                                          <p:attrName>style.visibility</p:attrName>
                                        </p:attrNameLst>
                                      </p:cBhvr>
                                      <p:to>
                                        <p:strVal val="visible"/>
                                      </p:to>
                                    </p:set>
                                    <p:animEffect transition="in" filter="fade">
                                      <p:cBhvr>
                                        <p:cTn id="83"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t>TECHNIQUES</a:t>
            </a:r>
            <a:endParaRPr lang="en-US" dirty="0">
              <a:solidFill>
                <a:schemeClr val="accent6">
                  <a:tint val="1000"/>
                </a:schemeClr>
              </a:solidFill>
            </a:endParaRPr>
          </a:p>
        </p:txBody>
      </p:sp>
      <p:sp>
        <p:nvSpPr>
          <p:cNvPr id="3" name="Text Placeholder 2"/>
          <p:cNvSpPr>
            <a:spLocks noGrp="1"/>
          </p:cNvSpPr>
          <p:nvPr>
            <p:ph type="body" idx="1"/>
          </p:nvPr>
        </p:nvSpPr>
        <p:spPr>
          <a:solidFill>
            <a:schemeClr val="bg2">
              <a:lumMod val="10000"/>
              <a:lumOff val="90000"/>
            </a:schemeClr>
          </a:solidFill>
        </p:spPr>
        <p:txBody>
          <a:bodyPr rtlCol="0">
            <a:normAutofit/>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Gender Lens</a:t>
            </a:r>
            <a:endParaRPr lang="en-US" dirty="0">
              <a:solidFill>
                <a:schemeClr val="bg1"/>
              </a:solidFill>
            </a:endParaRPr>
          </a:p>
        </p:txBody>
      </p:sp>
      <p:sp>
        <p:nvSpPr>
          <p:cNvPr id="26628" name="Content Placeholder 3"/>
          <p:cNvSpPr>
            <a:spLocks noGrp="1"/>
          </p:cNvSpPr>
          <p:nvPr>
            <p:ph sz="half" idx="2"/>
          </p:nvPr>
        </p:nvSpPr>
        <p:spPr>
          <a:ln w="76200">
            <a:solidFill>
              <a:schemeClr val="tx1"/>
            </a:solidFill>
            <a:miter lim="800000"/>
            <a:headEnd/>
            <a:tailEnd/>
          </a:ln>
        </p:spPr>
        <p:txBody>
          <a:bodyPr/>
          <a:lstStyle/>
          <a:p>
            <a:pPr eaLnBrk="1" hangingPunct="1"/>
            <a:r>
              <a:rPr lang="en-US" altLang="en-US" dirty="0" smtClean="0"/>
              <a:t>Address power positions that are part of the hierarchical structure of families </a:t>
            </a:r>
          </a:p>
          <a:p>
            <a:pPr eaLnBrk="1" hangingPunct="1"/>
            <a:r>
              <a:rPr lang="en-US" altLang="en-US" dirty="0" smtClean="0"/>
              <a:t>Challenge unequal status and treatment of women</a:t>
            </a:r>
          </a:p>
          <a:p>
            <a:pPr marL="0" indent="0" algn="ctr" eaLnBrk="1" hangingPunct="1">
              <a:buNone/>
            </a:pPr>
            <a:r>
              <a:rPr lang="en-US" altLang="en-US" i="1" dirty="0" smtClean="0"/>
              <a:t>What gender role is each member of the family assuming?</a:t>
            </a:r>
          </a:p>
        </p:txBody>
      </p:sp>
      <p:sp>
        <p:nvSpPr>
          <p:cNvPr id="5" name="Text Placeholder 4"/>
          <p:cNvSpPr>
            <a:spLocks noGrp="1"/>
          </p:cNvSpPr>
          <p:nvPr>
            <p:ph type="body" sz="quarter" idx="3"/>
          </p:nvPr>
        </p:nvSpPr>
        <p:spPr>
          <a:solidFill>
            <a:schemeClr val="bg2">
              <a:lumMod val="10000"/>
              <a:lumOff val="90000"/>
            </a:schemeClr>
          </a:solidFill>
        </p:spPr>
        <p:txBody>
          <a:bodyPr rtlCol="0">
            <a:normAutofit/>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Process Lens</a:t>
            </a:r>
            <a:endParaRPr lang="en-US" dirty="0">
              <a:solidFill>
                <a:schemeClr val="bg1"/>
              </a:solidFill>
            </a:endParaRPr>
          </a:p>
        </p:txBody>
      </p:sp>
      <p:sp>
        <p:nvSpPr>
          <p:cNvPr id="6" name="Content Placeholder 5"/>
          <p:cNvSpPr>
            <a:spLocks noGrp="1"/>
          </p:cNvSpPr>
          <p:nvPr>
            <p:ph sz="quarter" idx="4"/>
          </p:nvPr>
        </p:nvSpPr>
        <p:spPr>
          <a:ln w="76200">
            <a:solidFill>
              <a:schemeClr val="tx1"/>
            </a:solidFill>
          </a:ln>
        </p:spPr>
        <p:txBody>
          <a:bodyPr rtlCol="0">
            <a:normAutofit fontScale="85000"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Examine where families are in the flow of life and the process of change</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When routines are interfered with, the result is disruption to the balanced system which can lead to a state of chaos in the family</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Therapists serve as external resource with a primary responsibility to help individuals reconnect with their strengths</a:t>
            </a:r>
          </a:p>
          <a:p>
            <a:pPr marL="0" indent="0" algn="ctr" eaLnBrk="1" fontAlgn="auto" hangingPunct="1">
              <a:spcAft>
                <a:spcPts val="0"/>
              </a:spcAft>
              <a:buClr>
                <a:schemeClr val="accent1">
                  <a:lumMod val="60000"/>
                  <a:lumOff val="40000"/>
                </a:schemeClr>
              </a:buClr>
              <a:buNone/>
              <a:defRPr/>
            </a:pPr>
            <a:r>
              <a:rPr lang="en-US" i="1" dirty="0" smtClean="0"/>
              <a:t>Where is this family in the process of change?</a:t>
            </a:r>
            <a:endParaRPr lang="en-US"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8">
                                            <p:bg/>
                                          </p:spTgt>
                                        </p:tgtEl>
                                        <p:attrNameLst>
                                          <p:attrName>style.visibility</p:attrName>
                                        </p:attrNameLst>
                                      </p:cBhvr>
                                      <p:to>
                                        <p:strVal val="visible"/>
                                      </p:to>
                                    </p:set>
                                    <p:animEffect transition="in" filter="fade">
                                      <p:cBhvr>
                                        <p:cTn id="7" dur="500"/>
                                        <p:tgtEl>
                                          <p:spTgt spid="26628">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628">
                                            <p:txEl>
                                              <p:pRg st="0" end="0"/>
                                            </p:txEl>
                                          </p:spTgt>
                                        </p:tgtEl>
                                        <p:attrNameLst>
                                          <p:attrName>style.visibility</p:attrName>
                                        </p:attrNameLst>
                                      </p:cBhvr>
                                      <p:to>
                                        <p:strVal val="visible"/>
                                      </p:to>
                                    </p:set>
                                    <p:animEffect transition="in" filter="fade">
                                      <p:cBhvr>
                                        <p:cTn id="11" dur="500"/>
                                        <p:tgtEl>
                                          <p:spTgt spid="2662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6628">
                                            <p:txEl>
                                              <p:pRg st="1" end="1"/>
                                            </p:txEl>
                                          </p:spTgt>
                                        </p:tgtEl>
                                        <p:attrNameLst>
                                          <p:attrName>style.visibility</p:attrName>
                                        </p:attrNameLst>
                                      </p:cBhvr>
                                      <p:to>
                                        <p:strVal val="visible"/>
                                      </p:to>
                                    </p:set>
                                    <p:animEffect transition="in" filter="fade">
                                      <p:cBhvr>
                                        <p:cTn id="15" dur="500"/>
                                        <p:tgtEl>
                                          <p:spTgt spid="26628">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6628">
                                            <p:txEl>
                                              <p:pRg st="2" end="2"/>
                                            </p:txEl>
                                          </p:spTgt>
                                        </p:tgtEl>
                                        <p:attrNameLst>
                                          <p:attrName>style.visibility</p:attrName>
                                        </p:attrNameLst>
                                      </p:cBhvr>
                                      <p:to>
                                        <p:strVal val="visible"/>
                                      </p:to>
                                    </p:set>
                                    <p:animEffect transition="in" filter="fade">
                                      <p:cBhvr>
                                        <p:cTn id="19" dur="500"/>
                                        <p:tgtEl>
                                          <p:spTgt spid="26628">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fade">
                                      <p:cBhvr>
                                        <p:cTn id="23" dur="500"/>
                                        <p:tgtEl>
                                          <p:spTgt spid="6">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500"/>
                                        <p:tgtEl>
                                          <p:spTgt spid="6">
                                            <p:txEl>
                                              <p:pRg st="1" end="1"/>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500"/>
                                        <p:tgtEl>
                                          <p:spTgt spid="6">
                                            <p:txEl>
                                              <p:pRg st="2" end="2"/>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Effect transition="in" filter="fade">
                                      <p:cBhvr>
                                        <p:cTn id="3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nimBg="1"/>
      <p:bldP spid="6"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6">
                    <a:tint val="1000"/>
                  </a:schemeClr>
                </a:solidFill>
              </a:rPr>
              <a:t>MYTHS OF FAMILY THERAPY</a:t>
            </a:r>
            <a:endParaRPr lang="en-US" dirty="0">
              <a:solidFill>
                <a:schemeClr val="accent6">
                  <a:tint val="1000"/>
                </a:schemeClr>
              </a:solidFill>
            </a:endParaRPr>
          </a:p>
        </p:txBody>
      </p:sp>
      <p:pic>
        <p:nvPicPr>
          <p:cNvPr id="4" name="Picture 2" descr="http://image.slidesharecdn.com/presentation1-120312093605-phpapp01/95/slide-1-728.jpg?133156306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600200"/>
            <a:ext cx="5353050" cy="4114800"/>
          </a:xfrm>
          <a:noFill/>
        </p:spPr>
      </p:pic>
      <p:sp>
        <p:nvSpPr>
          <p:cNvPr id="28676" name="TextBox 5"/>
          <p:cNvSpPr txBox="1">
            <a:spLocks noChangeArrowheads="1"/>
          </p:cNvSpPr>
          <p:nvPr/>
        </p:nvSpPr>
        <p:spPr bwMode="auto">
          <a:xfrm>
            <a:off x="1905000" y="6248400"/>
            <a:ext cx="5638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algn="ctr" eaLnBrk="1" hangingPunct="1">
              <a:spcBef>
                <a:spcPct val="0"/>
              </a:spcBef>
              <a:buClrTx/>
              <a:buFontTx/>
              <a:buNone/>
            </a:pPr>
            <a:r>
              <a:rPr lang="en-CA" altLang="en-US" sz="1000">
                <a:solidFill>
                  <a:schemeClr val="tx1"/>
                </a:solidFill>
                <a:hlinkClick r:id="rId3"/>
              </a:rPr>
              <a:t>http://www.slideshare.net/anaKniTetangpulah/family-systems-therapy</a:t>
            </a:r>
            <a:endParaRPr lang="en-CA" altLang="en-US" sz="100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6">
                    <a:tint val="1000"/>
                  </a:schemeClr>
                </a:solidFill>
              </a:rPr>
              <a:t>MYTHS OF FAMILY THERAPY</a:t>
            </a:r>
          </a:p>
        </p:txBody>
      </p:sp>
      <p:sp>
        <p:nvSpPr>
          <p:cNvPr id="6" name="Text Placeholder 5"/>
          <p:cNvSpPr>
            <a:spLocks noGrp="1"/>
          </p:cNvSpPr>
          <p:nvPr>
            <p:ph type="body" idx="1"/>
          </p:nvPr>
        </p:nvSpPr>
        <p:spPr>
          <a:solidFill>
            <a:schemeClr val="bg2">
              <a:lumMod val="10000"/>
              <a:lumOff val="90000"/>
            </a:schemeClr>
          </a:solidFill>
        </p:spPr>
        <p:txBody>
          <a:bodyPr rtlCol="0">
            <a:normAutofit fontScale="92500" lnSpcReduction="20000"/>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The Simpsons visit a Family Therapist</a:t>
            </a:r>
            <a:endParaRPr lang="en-US" dirty="0">
              <a:solidFill>
                <a:schemeClr val="bg1"/>
              </a:solidFill>
            </a:endParaRPr>
          </a:p>
        </p:txBody>
      </p:sp>
      <p:sp>
        <p:nvSpPr>
          <p:cNvPr id="7" name="Content Placeholder 6"/>
          <p:cNvSpPr>
            <a:spLocks noGrp="1"/>
          </p:cNvSpPr>
          <p:nvPr>
            <p:ph sz="half" idx="2"/>
          </p:nvPr>
        </p:nvSpPr>
        <p:spPr>
          <a:ln w="76200">
            <a:solidFill>
              <a:schemeClr val="tx1"/>
            </a:solidFill>
          </a:ln>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What are the misconceptions present in the clip?</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How do you think the therapist handled it?</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How would you handle a situation like this?</a:t>
            </a:r>
          </a:p>
          <a:p>
            <a:pPr marL="0" indent="0" algn="ctr" eaLnBrk="1" fontAlgn="auto" hangingPunct="1">
              <a:spcAft>
                <a:spcPts val="0"/>
              </a:spcAft>
              <a:buClr>
                <a:schemeClr val="accent1">
                  <a:lumMod val="60000"/>
                  <a:lumOff val="40000"/>
                </a:schemeClr>
              </a:buClr>
              <a:buFont typeface="Arial" pitchFamily="34" charset="0"/>
              <a:buNone/>
              <a:defRPr/>
            </a:pPr>
            <a:r>
              <a:rPr lang="en-US" dirty="0">
                <a:hlinkClick r:id="rId2"/>
              </a:rPr>
              <a:t>http://</a:t>
            </a:r>
            <a:r>
              <a:rPr lang="en-US" dirty="0" smtClean="0">
                <a:hlinkClick r:id="rId2"/>
              </a:rPr>
              <a:t>www.youtube.com/watch?v=9PU-hTdkzg8</a:t>
            </a:r>
            <a:endParaRPr lang="en-US" dirty="0" smtClean="0"/>
          </a:p>
          <a:p>
            <a:pPr marL="0" indent="0" algn="ctr" eaLnBrk="1" fontAlgn="auto" hangingPunct="1">
              <a:spcAft>
                <a:spcPts val="0"/>
              </a:spcAft>
              <a:buClr>
                <a:schemeClr val="accent1">
                  <a:lumMod val="60000"/>
                  <a:lumOff val="40000"/>
                </a:schemeClr>
              </a:buClr>
              <a:buFont typeface="Arial" pitchFamily="34" charset="0"/>
              <a:buNone/>
              <a:defRPr/>
            </a:pPr>
            <a:endParaRPr lang="en-US" dirty="0"/>
          </a:p>
        </p:txBody>
      </p:sp>
      <p:sp>
        <p:nvSpPr>
          <p:cNvPr id="8" name="Text Placeholder 7"/>
          <p:cNvSpPr>
            <a:spLocks noGrp="1"/>
          </p:cNvSpPr>
          <p:nvPr>
            <p:ph type="body" sz="quarter" idx="3"/>
          </p:nvPr>
        </p:nvSpPr>
        <p:spPr>
          <a:solidFill>
            <a:schemeClr val="bg2">
              <a:lumMod val="10000"/>
              <a:lumOff val="90000"/>
            </a:schemeClr>
          </a:solidFill>
        </p:spPr>
        <p:txBody>
          <a:bodyPr rtlCol="0">
            <a:normAutofit fontScale="92500" lnSpcReduction="20000"/>
          </a:bodyPr>
          <a:lstStyle/>
          <a:p>
            <a:pPr eaLnBrk="1" fontAlgn="auto" hangingPunct="1">
              <a:spcAft>
                <a:spcPts val="0"/>
              </a:spcAft>
              <a:buClr>
                <a:schemeClr val="accent1">
                  <a:lumMod val="60000"/>
                  <a:lumOff val="40000"/>
                </a:schemeClr>
              </a:buClr>
              <a:buFont typeface="Arial" pitchFamily="34" charset="0"/>
              <a:buNone/>
              <a:defRPr/>
            </a:pPr>
            <a:r>
              <a:rPr lang="en-US" dirty="0" smtClean="0">
                <a:solidFill>
                  <a:schemeClr val="bg1"/>
                </a:solidFill>
              </a:rPr>
              <a:t>A typical family therapy session (Video by a Family Therapist</a:t>
            </a:r>
            <a:r>
              <a:rPr lang="en-US" dirty="0" smtClean="0"/>
              <a:t>)</a:t>
            </a:r>
            <a:endParaRPr lang="en-US" dirty="0"/>
          </a:p>
        </p:txBody>
      </p:sp>
      <p:sp>
        <p:nvSpPr>
          <p:cNvPr id="29702" name="Content Placeholder 8"/>
          <p:cNvSpPr>
            <a:spLocks noGrp="1"/>
          </p:cNvSpPr>
          <p:nvPr>
            <p:ph sz="quarter" idx="4"/>
          </p:nvPr>
        </p:nvSpPr>
        <p:spPr>
          <a:ln w="76200">
            <a:solidFill>
              <a:schemeClr val="tx1"/>
            </a:solidFill>
            <a:miter lim="800000"/>
            <a:headEnd/>
            <a:tailEnd/>
          </a:ln>
        </p:spPr>
        <p:txBody>
          <a:bodyPr/>
          <a:lstStyle/>
          <a:p>
            <a:pPr eaLnBrk="1" hangingPunct="1">
              <a:defRPr/>
            </a:pPr>
            <a:r>
              <a:rPr lang="en-US" altLang="en-US" dirty="0" smtClean="0"/>
              <a:t>What are the misconceptions present in the clip?</a:t>
            </a:r>
          </a:p>
          <a:p>
            <a:pPr eaLnBrk="1" hangingPunct="1">
              <a:defRPr/>
            </a:pPr>
            <a:r>
              <a:rPr lang="en-US" altLang="en-US" dirty="0" smtClean="0"/>
              <a:t>How do you think the therapist handled it?</a:t>
            </a:r>
          </a:p>
          <a:p>
            <a:pPr eaLnBrk="1" hangingPunct="1">
              <a:defRPr/>
            </a:pPr>
            <a:r>
              <a:rPr lang="en-US" altLang="en-US" dirty="0" smtClean="0"/>
              <a:t>How would you handle a situation like this?</a:t>
            </a:r>
          </a:p>
          <a:p>
            <a:pPr marL="0" indent="0" algn="ctr" eaLnBrk="1" hangingPunct="1">
              <a:buFont typeface="Arial" charset="0"/>
              <a:buNone/>
              <a:defRPr/>
            </a:pPr>
            <a:r>
              <a:rPr lang="en-US" altLang="en-US" dirty="0" smtClean="0">
                <a:hlinkClick r:id="rId3"/>
              </a:rPr>
              <a:t>http://www.youtube.com/watch?v=d7A8hkBovDw</a:t>
            </a:r>
            <a:endParaRPr lang="en-US" altLang="en-US" dirty="0" smtClean="0"/>
          </a:p>
          <a:p>
            <a:pPr eaLnBrk="1" hangingPunct="1">
              <a:defRPr/>
            </a:pPr>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6">
                    <a:tint val="1000"/>
                  </a:schemeClr>
                </a:solidFill>
              </a:rPr>
              <a:t>MYTHS OF FAMILY THERAPY</a:t>
            </a:r>
            <a:endParaRPr lang="en-US" dirty="0">
              <a:solidFill>
                <a:schemeClr val="accent6">
                  <a:tint val="1000"/>
                </a:schemeClr>
              </a:solidFill>
            </a:endParaRPr>
          </a:p>
        </p:txBody>
      </p:sp>
      <p:sp>
        <p:nvSpPr>
          <p:cNvPr id="3" name="Content Placeholder 2"/>
          <p:cNvSpPr>
            <a:spLocks noGrp="1"/>
          </p:cNvSpPr>
          <p:nvPr>
            <p:ph idx="1"/>
          </p:nvPr>
        </p:nvSpPr>
        <p:spPr/>
        <p:txBody>
          <a:bodyPr rtlCol="0">
            <a:normAutofit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b="1" u="sng" dirty="0" smtClean="0"/>
              <a:t>Myth1: </a:t>
            </a:r>
            <a:r>
              <a:rPr lang="en-US" b="1" dirty="0" smtClean="0"/>
              <a:t>Family Therapy is only for married people and families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Works with individuals too because a relational context  is formed</a:t>
            </a:r>
          </a:p>
          <a:p>
            <a:pPr marL="274320" indent="-274320" eaLnBrk="1" fontAlgn="auto" hangingPunct="1">
              <a:spcAft>
                <a:spcPts val="0"/>
              </a:spcAft>
              <a:buClr>
                <a:schemeClr val="accent1">
                  <a:lumMod val="60000"/>
                  <a:lumOff val="40000"/>
                </a:schemeClr>
              </a:buClr>
              <a:buFont typeface="Arial" pitchFamily="34" charset="0"/>
              <a:buChar char="•"/>
              <a:defRPr/>
            </a:pPr>
            <a:r>
              <a:rPr lang="en-US" b="1" u="sng" dirty="0" smtClean="0"/>
              <a:t>Myth2: </a:t>
            </a:r>
            <a:r>
              <a:rPr lang="en-US" b="1" dirty="0" smtClean="0"/>
              <a:t>Therapy goes on forever</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Usually solution focused and brief by nature</a:t>
            </a:r>
          </a:p>
          <a:p>
            <a:pPr marL="274320" indent="-274320" eaLnBrk="1" fontAlgn="auto" hangingPunct="1">
              <a:spcAft>
                <a:spcPts val="0"/>
              </a:spcAft>
              <a:buClr>
                <a:schemeClr val="accent1">
                  <a:lumMod val="60000"/>
                  <a:lumOff val="40000"/>
                </a:schemeClr>
              </a:buClr>
              <a:buFont typeface="Arial" pitchFamily="34" charset="0"/>
              <a:buChar char="•"/>
              <a:defRPr/>
            </a:pPr>
            <a:r>
              <a:rPr lang="en-US" b="1" u="sng" dirty="0" smtClean="0"/>
              <a:t>Myth3: </a:t>
            </a:r>
            <a:r>
              <a:rPr lang="en-US" b="1" dirty="0" smtClean="0"/>
              <a:t>Therapy is only for people with “serious” issues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Work with families who are at routine transitional roadblocks as well</a:t>
            </a:r>
          </a:p>
          <a:p>
            <a:pPr marL="274320" indent="-274320" eaLnBrk="1" fontAlgn="auto" hangingPunct="1">
              <a:spcAft>
                <a:spcPts val="0"/>
              </a:spcAft>
              <a:buClr>
                <a:schemeClr val="accent1">
                  <a:lumMod val="60000"/>
                  <a:lumOff val="40000"/>
                </a:schemeClr>
              </a:buClr>
              <a:buFont typeface="Arial" pitchFamily="34" charset="0"/>
              <a:buChar char="•"/>
              <a:defRPr/>
            </a:pPr>
            <a:r>
              <a:rPr lang="en-US" b="1" u="sng" dirty="0" smtClean="0"/>
              <a:t>Myth4: </a:t>
            </a:r>
            <a:r>
              <a:rPr lang="en-US" b="1" dirty="0" smtClean="0"/>
              <a:t>Every problem that you bring to therapy must be solved</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Most issues that clients come to therapy need to be dealt with tolerance (69%). Success comes with finding solutions to solvable problems. </a:t>
            </a:r>
          </a:p>
          <a:p>
            <a:pPr marL="0" indent="0" algn="ctr" eaLnBrk="1" fontAlgn="auto" hangingPunct="1">
              <a:spcAft>
                <a:spcPts val="0"/>
              </a:spcAft>
              <a:buClr>
                <a:schemeClr val="accent1">
                  <a:lumMod val="60000"/>
                  <a:lumOff val="40000"/>
                </a:schemeClr>
              </a:buClr>
              <a:buFont typeface="Arial" pitchFamily="34" charset="0"/>
              <a:buNone/>
              <a:defRPr/>
            </a:pPr>
            <a:r>
              <a:rPr lang="en-US" dirty="0">
                <a:hlinkClick r:id="rId2"/>
              </a:rPr>
              <a:t>http://</a:t>
            </a:r>
            <a:r>
              <a:rPr lang="en-US" dirty="0" smtClean="0">
                <a:hlinkClick r:id="rId2"/>
              </a:rPr>
              <a:t>www.youtube.com/watch?v=vudBR-zD5us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t>STRENGTHS AND LIMITATIONS</a:t>
            </a:r>
            <a:endParaRPr lang="en-US" dirty="0"/>
          </a:p>
        </p:txBody>
      </p:sp>
      <p:sp>
        <p:nvSpPr>
          <p:cNvPr id="4" name="Text Placeholder 3"/>
          <p:cNvSpPr>
            <a:spLocks noGrp="1"/>
          </p:cNvSpPr>
          <p:nvPr>
            <p:ph type="body" idx="1"/>
          </p:nvPr>
        </p:nvSpPr>
        <p:spPr>
          <a:solidFill>
            <a:schemeClr val="bg2">
              <a:lumMod val="10000"/>
              <a:lumOff val="90000"/>
            </a:schemeClr>
          </a:solidFill>
        </p:spPr>
        <p:txBody>
          <a:bodyPr/>
          <a:lstStyle/>
          <a:p>
            <a:pPr eaLnBrk="1" hangingPunct="1">
              <a:defRPr/>
            </a:pPr>
            <a:r>
              <a:rPr lang="en-US" dirty="0" smtClean="0">
                <a:solidFill>
                  <a:schemeClr val="bg1"/>
                </a:solidFill>
              </a:rPr>
              <a:t>Strengths</a:t>
            </a:r>
            <a:endParaRPr lang="en-US" dirty="0">
              <a:solidFill>
                <a:schemeClr val="bg1"/>
              </a:solidFill>
            </a:endParaRPr>
          </a:p>
        </p:txBody>
      </p:sp>
      <p:sp>
        <p:nvSpPr>
          <p:cNvPr id="6" name="Text Placeholder 5"/>
          <p:cNvSpPr>
            <a:spLocks noGrp="1"/>
          </p:cNvSpPr>
          <p:nvPr>
            <p:ph type="body" sz="quarter" idx="3"/>
          </p:nvPr>
        </p:nvSpPr>
        <p:spPr>
          <a:solidFill>
            <a:schemeClr val="bg2">
              <a:lumMod val="10000"/>
              <a:lumOff val="90000"/>
            </a:schemeClr>
          </a:solidFill>
        </p:spPr>
        <p:txBody>
          <a:bodyPr/>
          <a:lstStyle/>
          <a:p>
            <a:pPr eaLnBrk="1" hangingPunct="1">
              <a:defRPr/>
            </a:pPr>
            <a:r>
              <a:rPr lang="en-US" dirty="0" smtClean="0">
                <a:solidFill>
                  <a:schemeClr val="bg1"/>
                </a:solidFill>
              </a:rPr>
              <a:t>Limitations</a:t>
            </a:r>
            <a:endParaRPr lang="en-US" dirty="0">
              <a:solidFill>
                <a:schemeClr val="bg1"/>
              </a:solidFill>
            </a:endParaRPr>
          </a:p>
        </p:txBody>
      </p:sp>
      <p:sp>
        <p:nvSpPr>
          <p:cNvPr id="8" name="Content Placeholder 6"/>
          <p:cNvSpPr>
            <a:spLocks noGrp="1"/>
          </p:cNvSpPr>
          <p:nvPr>
            <p:ph sz="half" idx="2"/>
          </p:nvPr>
        </p:nvSpPr>
        <p:spPr>
          <a:ln w="76200">
            <a:solidFill>
              <a:schemeClr val="tx1"/>
            </a:solidFill>
          </a:ln>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1800" dirty="0" smtClean="0"/>
              <a:t>Applicable and generalizable across cultures</a:t>
            </a:r>
          </a:p>
          <a:p>
            <a:pPr marL="274320" indent="-274320" eaLnBrk="1" fontAlgn="auto" hangingPunct="1">
              <a:spcAft>
                <a:spcPts val="0"/>
              </a:spcAft>
              <a:buClr>
                <a:schemeClr val="accent1">
                  <a:lumMod val="60000"/>
                  <a:lumOff val="40000"/>
                </a:schemeClr>
              </a:buClr>
              <a:buFont typeface="Arial" pitchFamily="34" charset="0"/>
              <a:buChar char="•"/>
              <a:defRPr/>
            </a:pPr>
            <a:r>
              <a:rPr lang="en-US" sz="1800" dirty="0" smtClean="0"/>
              <a:t>Provides a space for family to address conflict in a healthy manner</a:t>
            </a:r>
          </a:p>
          <a:p>
            <a:pPr marL="274320" indent="-274320" eaLnBrk="1" fontAlgn="auto" hangingPunct="1">
              <a:spcAft>
                <a:spcPts val="0"/>
              </a:spcAft>
              <a:buClr>
                <a:schemeClr val="accent1">
                  <a:lumMod val="60000"/>
                  <a:lumOff val="40000"/>
                </a:schemeClr>
              </a:buClr>
              <a:buFont typeface="Arial" pitchFamily="34" charset="0"/>
              <a:buChar char="•"/>
              <a:defRPr/>
            </a:pPr>
            <a:r>
              <a:rPr lang="en-US" sz="1800" dirty="0" smtClean="0"/>
              <a:t>A holistic approach that doesn’t place the blame on any single individual.</a:t>
            </a:r>
          </a:p>
          <a:p>
            <a:pPr marL="274320" indent="-274320" eaLnBrk="1" fontAlgn="auto" hangingPunct="1">
              <a:spcAft>
                <a:spcPts val="0"/>
              </a:spcAft>
              <a:buClr>
                <a:schemeClr val="accent1">
                  <a:lumMod val="60000"/>
                  <a:lumOff val="40000"/>
                </a:schemeClr>
              </a:buClr>
              <a:buFont typeface="Arial" pitchFamily="34" charset="0"/>
              <a:buChar char="•"/>
              <a:defRPr/>
            </a:pPr>
            <a:r>
              <a:rPr lang="en-US" sz="1800" dirty="0" smtClean="0"/>
              <a:t>The entire family is empowered through the processes involved.</a:t>
            </a:r>
          </a:p>
          <a:p>
            <a:pPr marL="274320" indent="-274320" eaLnBrk="1" fontAlgn="auto" hangingPunct="1">
              <a:spcAft>
                <a:spcPts val="0"/>
              </a:spcAft>
              <a:buClr>
                <a:schemeClr val="accent1">
                  <a:lumMod val="60000"/>
                  <a:lumOff val="40000"/>
                </a:schemeClr>
              </a:buClr>
              <a:buFont typeface="Arial" pitchFamily="34" charset="0"/>
              <a:buChar char="•"/>
              <a:defRPr/>
            </a:pPr>
            <a:endParaRPr lang="en-US" sz="1800"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smtClean="0"/>
          </a:p>
        </p:txBody>
      </p:sp>
      <p:sp>
        <p:nvSpPr>
          <p:cNvPr id="9" name="Content Placeholder 6"/>
          <p:cNvSpPr txBox="1">
            <a:spLocks/>
          </p:cNvSpPr>
          <p:nvPr/>
        </p:nvSpPr>
        <p:spPr bwMode="auto">
          <a:xfrm>
            <a:off x="4648200" y="2195513"/>
            <a:ext cx="4040188" cy="3951287"/>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txBody>
          <a:bodyPr>
            <a:normAutofit/>
          </a:bodyPr>
          <a:lstStyle>
            <a:lvl1pPr marL="273050" indent="-273050" algn="l" rtl="0" fontAlgn="base">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fontAlgn="base">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fontAlgn="base">
              <a:spcBef>
                <a:spcPct val="20000"/>
              </a:spcBef>
              <a:spcAft>
                <a:spcPct val="0"/>
              </a:spcAft>
              <a:buClr>
                <a:schemeClr val="accent2"/>
              </a:buClr>
              <a:buFont typeface="Arial" charset="0"/>
              <a:buChar char="•"/>
              <a:defRPr sz="1800" kern="1200">
                <a:solidFill>
                  <a:schemeClr val="tx2"/>
                </a:solidFill>
                <a:latin typeface="+mn-lt"/>
                <a:ea typeface="+mn-ea"/>
                <a:cs typeface="+mn-cs"/>
              </a:defRPr>
            </a:lvl3pPr>
            <a:lvl4pPr marL="1187450" indent="-228600" algn="l" rtl="0" fontAlgn="base">
              <a:spcBef>
                <a:spcPct val="20000"/>
              </a:spcBef>
              <a:spcAft>
                <a:spcPct val="0"/>
              </a:spcAft>
              <a:buClr>
                <a:srgbClr val="99987F"/>
              </a:buClr>
              <a:buFont typeface="Arial" charset="0"/>
              <a:buChar char="•"/>
              <a:defRPr sz="1600" kern="1200">
                <a:solidFill>
                  <a:schemeClr val="tx1"/>
                </a:solidFill>
                <a:latin typeface="+mn-lt"/>
                <a:ea typeface="+mn-ea"/>
                <a:cs typeface="+mn-cs"/>
              </a:defRPr>
            </a:lvl4pPr>
            <a:lvl5pPr marL="1462088" indent="-228600" algn="l" rtl="0" fontAlgn="base">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274320" indent="-274320" fontAlgn="auto">
              <a:spcAft>
                <a:spcPts val="0"/>
              </a:spcAft>
              <a:buClr>
                <a:schemeClr val="accent1">
                  <a:lumMod val="60000"/>
                  <a:lumOff val="40000"/>
                </a:schemeClr>
              </a:buClr>
              <a:buFont typeface="Arial" pitchFamily="34" charset="0"/>
              <a:buChar char="•"/>
              <a:defRPr/>
            </a:pPr>
            <a:r>
              <a:rPr lang="en-US" sz="1800" dirty="0" smtClean="0"/>
              <a:t>Confidentiality</a:t>
            </a:r>
          </a:p>
          <a:p>
            <a:pPr marL="274320" indent="-274320" fontAlgn="auto">
              <a:spcAft>
                <a:spcPts val="0"/>
              </a:spcAft>
              <a:buClr>
                <a:schemeClr val="accent1">
                  <a:lumMod val="60000"/>
                  <a:lumOff val="40000"/>
                </a:schemeClr>
              </a:buClr>
              <a:buFont typeface="Arial" pitchFamily="34" charset="0"/>
              <a:buChar char="•"/>
              <a:defRPr/>
            </a:pPr>
            <a:r>
              <a:rPr lang="en-US" sz="1800" dirty="0" smtClean="0"/>
              <a:t>Practicality of finding a time when all members of a family can meet – can be time-consuming</a:t>
            </a:r>
          </a:p>
          <a:p>
            <a:pPr marL="274320" indent="-274320" fontAlgn="auto">
              <a:spcAft>
                <a:spcPts val="0"/>
              </a:spcAft>
              <a:buClr>
                <a:schemeClr val="accent1">
                  <a:lumMod val="60000"/>
                  <a:lumOff val="40000"/>
                </a:schemeClr>
              </a:buClr>
              <a:buFont typeface="Arial" pitchFamily="34" charset="0"/>
              <a:buChar char="•"/>
              <a:defRPr/>
            </a:pPr>
            <a:r>
              <a:rPr lang="en-US" sz="1800" dirty="0" smtClean="0"/>
              <a:t>Definition of “family” can make it hard to limit who needs to be in therapy</a:t>
            </a:r>
          </a:p>
          <a:p>
            <a:pPr marL="274320" indent="-274320" fontAlgn="auto">
              <a:spcAft>
                <a:spcPts val="0"/>
              </a:spcAft>
              <a:buClr>
                <a:schemeClr val="accent1">
                  <a:lumMod val="60000"/>
                  <a:lumOff val="40000"/>
                </a:schemeClr>
              </a:buClr>
              <a:buFont typeface="Arial" pitchFamily="34" charset="0"/>
              <a:buChar char="•"/>
              <a:defRPr/>
            </a:pPr>
            <a:r>
              <a:rPr lang="en-US" sz="1800" dirty="0" smtClean="0"/>
              <a:t>Has the potential to escalate the problems if not conducted properly or if not sufficiently trained.</a:t>
            </a:r>
          </a:p>
          <a:p>
            <a:pPr marL="274320" indent="-274320" fontAlgn="auto">
              <a:spcAft>
                <a:spcPts val="0"/>
              </a:spcAft>
              <a:buClr>
                <a:schemeClr val="accent1">
                  <a:lumMod val="60000"/>
                  <a:lumOff val="40000"/>
                </a:schemeClr>
              </a:buClr>
              <a:buFont typeface="Arial" pitchFamily="34" charset="0"/>
              <a:buChar char="•"/>
              <a:defRPr/>
            </a:pPr>
            <a:r>
              <a:rPr lang="en-US" sz="1800" dirty="0" smtClean="0"/>
              <a:t>Therapists need to be aware of own cultural biases</a:t>
            </a:r>
          </a:p>
          <a:p>
            <a:pPr marL="274320" indent="-274320" fontAlgn="auto">
              <a:spcAft>
                <a:spcPts val="0"/>
              </a:spcAft>
              <a:buClr>
                <a:schemeClr val="accent1">
                  <a:lumMod val="60000"/>
                  <a:lumOff val="40000"/>
                </a:schemeClr>
              </a:buClr>
              <a:buFont typeface="Arial" pitchFamily="34" charset="0"/>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1838"/>
          </a:xfrm>
        </p:spPr>
        <p:txBody>
          <a:bodyPr/>
          <a:lstStyle/>
          <a:p>
            <a:pPr algn="ctr"/>
            <a:r>
              <a:rPr lang="en-CA" dirty="0" smtClean="0"/>
              <a:t>DISCUSSION FORUM QUESTION: 1</a:t>
            </a:r>
            <a:endParaRPr lang="en-CA" dirty="0"/>
          </a:p>
        </p:txBody>
      </p:sp>
      <p:sp>
        <p:nvSpPr>
          <p:cNvPr id="3" name="Text Placeholder 2"/>
          <p:cNvSpPr>
            <a:spLocks noGrp="1"/>
          </p:cNvSpPr>
          <p:nvPr>
            <p:ph type="body" idx="1"/>
          </p:nvPr>
        </p:nvSpPr>
        <p:spPr>
          <a:xfrm>
            <a:off x="381000" y="1143000"/>
            <a:ext cx="8229600" cy="5562600"/>
          </a:xfrm>
        </p:spPr>
        <p:txBody>
          <a:bodyPr/>
          <a:lstStyle/>
          <a:p>
            <a:r>
              <a:rPr lang="en-CA" b="0" dirty="0"/>
              <a:t>You are now a family therapist. Please read the scenario below. </a:t>
            </a:r>
          </a:p>
          <a:p>
            <a:endParaRPr lang="en-CA" sz="1400" b="0" dirty="0" smtClean="0"/>
          </a:p>
          <a:p>
            <a:r>
              <a:rPr lang="en-CA" sz="1400" b="0" dirty="0"/>
              <a:t>You are given a case </a:t>
            </a:r>
            <a:r>
              <a:rPr lang="en-CA" sz="1400" b="0" dirty="0" smtClean="0"/>
              <a:t>where </a:t>
            </a:r>
            <a:r>
              <a:rPr lang="en-CA" sz="1400" b="0" dirty="0"/>
              <a:t>the identified client is a 16 </a:t>
            </a:r>
            <a:r>
              <a:rPr lang="en-CA" sz="1400" b="0" dirty="0" smtClean="0"/>
              <a:t>y/o </a:t>
            </a:r>
            <a:r>
              <a:rPr lang="en-CA" sz="1400" b="0" dirty="0"/>
              <a:t>Caucasian boy who lives at home in a middle class family with his father, mother and 14 </a:t>
            </a:r>
            <a:r>
              <a:rPr lang="en-CA" sz="1400" b="0" dirty="0" smtClean="0"/>
              <a:t>y/o </a:t>
            </a:r>
            <a:r>
              <a:rPr lang="en-CA" sz="1400" b="0" dirty="0"/>
              <a:t>sister. The boy is in his sophomore year in a new town and new high school. The son's medical and psychological histories have been unremarkable to date. He has </a:t>
            </a:r>
            <a:r>
              <a:rPr lang="en-CA" sz="1400" b="0" dirty="0" smtClean="0"/>
              <a:t>lived </a:t>
            </a:r>
            <a:r>
              <a:rPr lang="en-CA" sz="1400" b="0" dirty="0"/>
              <a:t>a normal physically and psychologically healthy life up until recently. The client reluctantly came for treatment with his family at the urging of his school psychologist and his family doctor due to behavioral problems at school and at home. Both the school psychologist and the family doctor indicated to his parents their concern about the potential chemical dependency issues he might be facing. His behavior at home has become emotionally distant to everyone in his family demonstrated by isolating himself in his room whenever he is at home. He is also verbally aggressive with his mother and sister.</a:t>
            </a:r>
          </a:p>
          <a:p>
            <a:endParaRPr lang="en-CA" dirty="0" smtClean="0"/>
          </a:p>
          <a:p>
            <a:r>
              <a:rPr lang="en-CA" sz="1800" b="0" dirty="0"/>
              <a:t>a) How would you deal with the family? Pick one of the four theories presented </a:t>
            </a:r>
            <a:r>
              <a:rPr lang="en-CA" sz="1800" b="0" dirty="0" smtClean="0"/>
              <a:t>and/or </a:t>
            </a:r>
            <a:r>
              <a:rPr lang="en-CA" sz="1800" b="0" dirty="0"/>
              <a:t>one of the eight lenses to approach the scenario.</a:t>
            </a:r>
          </a:p>
          <a:p>
            <a:r>
              <a:rPr lang="en-CA" sz="1800" b="0" dirty="0"/>
              <a:t>b) How does the theory and lens you have chosen conform to your own emerging personal theory?</a:t>
            </a:r>
          </a:p>
          <a:p>
            <a:endParaRPr lang="en-CA" dirty="0"/>
          </a:p>
          <a:p>
            <a:endParaRPr lang="en-CA" dirty="0"/>
          </a:p>
        </p:txBody>
      </p:sp>
    </p:spTree>
    <p:extLst>
      <p:ext uri="{BB962C8B-B14F-4D97-AF65-F5344CB8AC3E}">
        <p14:creationId xmlns:p14="http://schemas.microsoft.com/office/powerpoint/2010/main" val="12431427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55638"/>
          </a:xfrm>
        </p:spPr>
        <p:txBody>
          <a:bodyPr/>
          <a:lstStyle/>
          <a:p>
            <a:pPr algn="ctr"/>
            <a:r>
              <a:rPr lang="en-CA" dirty="0"/>
              <a:t>DISCUSSION FORUM QUESTION: </a:t>
            </a:r>
            <a:r>
              <a:rPr lang="en-CA" dirty="0" smtClean="0"/>
              <a:t>2</a:t>
            </a:r>
            <a:endParaRPr lang="en-CA" dirty="0"/>
          </a:p>
        </p:txBody>
      </p:sp>
      <p:sp>
        <p:nvSpPr>
          <p:cNvPr id="4" name="Content Placeholder 3"/>
          <p:cNvSpPr>
            <a:spLocks noGrp="1"/>
          </p:cNvSpPr>
          <p:nvPr>
            <p:ph sz="half" idx="2"/>
          </p:nvPr>
        </p:nvSpPr>
        <p:spPr>
          <a:xfrm>
            <a:off x="457200" y="1600200"/>
            <a:ext cx="8001000" cy="3951288"/>
          </a:xfrm>
        </p:spPr>
        <p:txBody>
          <a:bodyPr/>
          <a:lstStyle/>
          <a:p>
            <a:pPr marL="0" indent="0" algn="ctr">
              <a:buNone/>
            </a:pPr>
            <a:r>
              <a:rPr lang="en-CA" dirty="0" smtClean="0"/>
              <a:t>The following is a quote from Virginia </a:t>
            </a:r>
            <a:r>
              <a:rPr lang="en-CA" dirty="0" err="1" smtClean="0"/>
              <a:t>Satir</a:t>
            </a:r>
            <a:endParaRPr lang="en-CA" dirty="0" smtClean="0"/>
          </a:p>
          <a:p>
            <a:endParaRPr lang="en-CA" dirty="0" smtClean="0"/>
          </a:p>
          <a:p>
            <a:endParaRPr lang="en-CA" dirty="0" smtClean="0"/>
          </a:p>
          <a:p>
            <a:pPr marL="0" indent="0">
              <a:buNone/>
            </a:pPr>
            <a:endParaRPr lang="en-CA" dirty="0" smtClean="0"/>
          </a:p>
          <a:p>
            <a:pPr marL="0" indent="0">
              <a:buNone/>
            </a:pPr>
            <a:endParaRPr lang="en-CA" dirty="0"/>
          </a:p>
          <a:p>
            <a:pPr marL="0" indent="0">
              <a:buNone/>
            </a:pPr>
            <a:endParaRPr lang="en-CA" dirty="0" smtClean="0"/>
          </a:p>
          <a:p>
            <a:pPr marL="0" indent="0" algn="ctr">
              <a:buNone/>
            </a:pPr>
            <a:r>
              <a:rPr lang="en-CA" dirty="0" smtClean="0"/>
              <a:t>To what extent do you agree or disagree with this statement? Are there any limitations? How could you apply this to your current life/work situation?</a:t>
            </a:r>
            <a:endParaRPr lang="en-CA" dirty="0"/>
          </a:p>
        </p:txBody>
      </p:sp>
      <p:sp>
        <p:nvSpPr>
          <p:cNvPr id="3" name="Down Ribbon 2"/>
          <p:cNvSpPr/>
          <p:nvPr/>
        </p:nvSpPr>
        <p:spPr>
          <a:xfrm>
            <a:off x="381000" y="2286000"/>
            <a:ext cx="8153400" cy="15240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i="1" dirty="0"/>
              <a:t>“The family is a microcosm. By knowing how to heal the family, I know how to heal the world”</a:t>
            </a:r>
          </a:p>
          <a:p>
            <a:pPr algn="ctr"/>
            <a:endParaRPr lang="en-US" dirty="0"/>
          </a:p>
        </p:txBody>
      </p:sp>
    </p:spTree>
    <p:extLst>
      <p:ext uri="{BB962C8B-B14F-4D97-AF65-F5344CB8AC3E}">
        <p14:creationId xmlns:p14="http://schemas.microsoft.com/office/powerpoint/2010/main" val="18931942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6">
                    <a:tint val="1000"/>
                  </a:schemeClr>
                </a:solidFill>
              </a:rPr>
              <a:t>HISTORY AND THEORETICAL FRAMEWORKS</a:t>
            </a:r>
            <a:endParaRPr lang="en-US" dirty="0">
              <a:solidFill>
                <a:schemeClr val="accent6">
                  <a:tint val="1000"/>
                </a:schemeClr>
              </a:solidFill>
            </a:endParaRPr>
          </a:p>
        </p:txBody>
      </p:sp>
      <p:sp>
        <p:nvSpPr>
          <p:cNvPr id="8195" name="Content Placeholder 2"/>
          <p:cNvSpPr>
            <a:spLocks noGrp="1"/>
          </p:cNvSpPr>
          <p:nvPr>
            <p:ph idx="1"/>
          </p:nvPr>
        </p:nvSpPr>
        <p:spPr>
          <a:xfrm>
            <a:off x="381000" y="1608138"/>
            <a:ext cx="6705600" cy="4525962"/>
          </a:xfrm>
        </p:spPr>
        <p:txBody>
          <a:bodyPr/>
          <a:lstStyle/>
          <a:p>
            <a:pPr eaLnBrk="1" hangingPunct="1"/>
            <a:r>
              <a:rPr lang="en-US" altLang="en-US" dirty="0" smtClean="0"/>
              <a:t>What is it?</a:t>
            </a:r>
          </a:p>
          <a:p>
            <a:pPr lvl="1" eaLnBrk="1" hangingPunct="1"/>
            <a:r>
              <a:rPr lang="en-US" altLang="en-US" dirty="0" smtClean="0"/>
              <a:t>Branch of psychotherapy that works with familial systems to nurture change and development.</a:t>
            </a:r>
          </a:p>
          <a:p>
            <a:pPr eaLnBrk="1" hangingPunct="1"/>
            <a:r>
              <a:rPr lang="en-US" altLang="en-US" dirty="0" smtClean="0"/>
              <a:t>Why is there a need?</a:t>
            </a:r>
            <a:r>
              <a:rPr lang="en-US" altLang="en-US" baseline="30000" dirty="0" smtClean="0"/>
              <a:t>1</a:t>
            </a:r>
          </a:p>
          <a:p>
            <a:pPr lvl="1" eaLnBrk="1" hangingPunct="1"/>
            <a:r>
              <a:rPr lang="en-US" altLang="en-US" dirty="0" smtClean="0"/>
              <a:t>We are all born into families even though we are autonomous individuals. This is a lifelong attachment for most of us.</a:t>
            </a:r>
          </a:p>
          <a:p>
            <a:pPr lvl="1" eaLnBrk="1" hangingPunct="1"/>
            <a:r>
              <a:rPr lang="en-US" altLang="en-US" dirty="0" smtClean="0"/>
              <a:t>Understanding individuals through assessing their interactions with their family members is beneficial</a:t>
            </a:r>
          </a:p>
          <a:p>
            <a:pPr lvl="2" eaLnBrk="1" hangingPunct="1"/>
            <a:r>
              <a:rPr lang="en-CA" altLang="en-US" dirty="0" smtClean="0"/>
              <a:t>The client’s problem may not be a symptom of what is going on just for the client, but it may be a symptom of how the family system functions.</a:t>
            </a:r>
            <a:endParaRPr lang="en-US" altLang="en-US" dirty="0" smtClean="0"/>
          </a:p>
        </p:txBody>
      </p:sp>
      <p:sp>
        <p:nvSpPr>
          <p:cNvPr id="8196" name="TextBox 3"/>
          <p:cNvSpPr txBox="1">
            <a:spLocks noChangeArrowheads="1"/>
          </p:cNvSpPr>
          <p:nvPr/>
        </p:nvSpPr>
        <p:spPr bwMode="auto">
          <a:xfrm rot="10800000" flipV="1">
            <a:off x="685800" y="5949950"/>
            <a:ext cx="7391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eaLnBrk="1" hangingPunct="1">
              <a:spcBef>
                <a:spcPct val="0"/>
              </a:spcBef>
              <a:buClrTx/>
              <a:buFontTx/>
              <a:buNone/>
            </a:pPr>
            <a:r>
              <a:rPr lang="en-US" altLang="en-US" sz="1800" baseline="30000">
                <a:solidFill>
                  <a:schemeClr val="tx1"/>
                </a:solidFill>
              </a:rPr>
              <a:t>1</a:t>
            </a:r>
            <a:r>
              <a:rPr lang="en-US" altLang="en-US" sz="1800">
                <a:solidFill>
                  <a:schemeClr val="tx1"/>
                </a:solidFill>
              </a:rPr>
              <a:t> Corey, 2009</a:t>
            </a:r>
          </a:p>
        </p:txBody>
      </p:sp>
      <p:graphicFrame>
        <p:nvGraphicFramePr>
          <p:cNvPr id="5" name="Diagram 4"/>
          <p:cNvGraphicFramePr/>
          <p:nvPr/>
        </p:nvGraphicFramePr>
        <p:xfrm>
          <a:off x="5867400" y="3581400"/>
          <a:ext cx="3276600" cy="2743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500"/>
                                        <p:tgtEl>
                                          <p:spTgt spid="819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fade">
                                      <p:cBhvr>
                                        <p:cTn id="15" dur="500"/>
                                        <p:tgtEl>
                                          <p:spTgt spid="819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animEffect transition="in" filter="fade">
                                      <p:cBhvr>
                                        <p:cTn id="18" dur="500"/>
                                        <p:tgtEl>
                                          <p:spTgt spid="819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500"/>
                                        <p:tgtEl>
                                          <p:spTgt spid="819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95">
                                            <p:txEl>
                                              <p:pRg st="5" end="5"/>
                                            </p:txEl>
                                          </p:spTgt>
                                        </p:tgtEl>
                                        <p:attrNameLst>
                                          <p:attrName>style.visibility</p:attrName>
                                        </p:attrNameLst>
                                      </p:cBhvr>
                                      <p:to>
                                        <p:strVal val="visible"/>
                                      </p:to>
                                    </p:set>
                                    <p:animEffect transition="in" filter="fade">
                                      <p:cBhvr>
                                        <p:cTn id="24" dur="500"/>
                                        <p:tgtEl>
                                          <p:spTgt spid="819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Graphic spid="5"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6">
                    <a:tint val="1000"/>
                  </a:schemeClr>
                </a:solidFill>
              </a:rPr>
              <a:t>RESOURCES AND REFERENCES</a:t>
            </a:r>
            <a:endParaRPr lang="en-US" dirty="0">
              <a:solidFill>
                <a:schemeClr val="accent6">
                  <a:tint val="1000"/>
                </a:schemeClr>
              </a:solidFill>
            </a:endParaRPr>
          </a:p>
        </p:txBody>
      </p:sp>
      <p:sp>
        <p:nvSpPr>
          <p:cNvPr id="33795" name="Content Placeholder 2"/>
          <p:cNvSpPr>
            <a:spLocks noGrp="1"/>
          </p:cNvSpPr>
          <p:nvPr>
            <p:ph idx="1"/>
          </p:nvPr>
        </p:nvSpPr>
        <p:spPr>
          <a:xfrm>
            <a:off x="457200" y="1447800"/>
            <a:ext cx="8229600" cy="4525963"/>
          </a:xfrm>
        </p:spPr>
        <p:txBody>
          <a:bodyPr/>
          <a:lstStyle/>
          <a:p>
            <a:pPr eaLnBrk="1" hangingPunct="1"/>
            <a:r>
              <a:rPr lang="en-US" sz="2000" dirty="0" smtClean="0"/>
              <a:t>About Virginia </a:t>
            </a:r>
            <a:r>
              <a:rPr lang="en-US" sz="2000" dirty="0" err="1" smtClean="0"/>
              <a:t>Satir</a:t>
            </a:r>
            <a:r>
              <a:rPr lang="en-US" sz="2000" dirty="0" smtClean="0"/>
              <a:t>. (</a:t>
            </a:r>
            <a:r>
              <a:rPr lang="en-US" sz="2000" dirty="0" err="1" smtClean="0"/>
              <a:t>n.d.</a:t>
            </a:r>
            <a:r>
              <a:rPr lang="en-US" sz="2000" dirty="0" smtClean="0"/>
              <a:t>). </a:t>
            </a:r>
            <a:r>
              <a:rPr lang="en-US" sz="2000" i="1" dirty="0" err="1" smtClean="0"/>
              <a:t>Satir</a:t>
            </a:r>
            <a:r>
              <a:rPr lang="en-US" sz="2000" i="1" dirty="0" smtClean="0"/>
              <a:t> Global  About Virginia </a:t>
            </a:r>
            <a:r>
              <a:rPr lang="en-US" sz="2000" i="1" dirty="0" err="1" smtClean="0"/>
              <a:t>Satir</a:t>
            </a:r>
            <a:r>
              <a:rPr lang="en-US" sz="2000" i="1" dirty="0" smtClean="0"/>
              <a:t> Comments</a:t>
            </a:r>
            <a:r>
              <a:rPr lang="en-US" sz="2000" dirty="0" smtClean="0"/>
              <a:t>. Retrieved from </a:t>
            </a:r>
            <a:r>
              <a:rPr lang="en-CA" altLang="en-US" sz="2000" dirty="0" smtClean="0">
                <a:hlinkClick r:id="rId2"/>
              </a:rPr>
              <a:t>http://satirglobal.org/about-virginia-satir/</a:t>
            </a:r>
            <a:endParaRPr lang="en-CA" altLang="en-US" sz="2000" dirty="0" smtClean="0"/>
          </a:p>
          <a:p>
            <a:pPr eaLnBrk="1" hangingPunct="1"/>
            <a:r>
              <a:rPr lang="en-US" sz="2000" dirty="0" smtClean="0"/>
              <a:t>Bowen Family Systems Theory and Practice: Illustration and Critique. (</a:t>
            </a:r>
            <a:r>
              <a:rPr lang="en-US" sz="2000" dirty="0" err="1" smtClean="0"/>
              <a:t>n.d.</a:t>
            </a:r>
            <a:r>
              <a:rPr lang="en-US" sz="2000" dirty="0" smtClean="0"/>
              <a:t>). </a:t>
            </a:r>
            <a:r>
              <a:rPr lang="en-US" sz="2000" i="1" dirty="0" smtClean="0"/>
              <a:t>The Family Systems Institute</a:t>
            </a:r>
            <a:r>
              <a:rPr lang="en-US" sz="2000" dirty="0" smtClean="0"/>
              <a:t>. Retrieved from </a:t>
            </a:r>
            <a:r>
              <a:rPr lang="en-CA" altLang="en-US" sz="2000" dirty="0" smtClean="0">
                <a:hlinkClick r:id="rId3"/>
              </a:rPr>
              <a:t>http://www.familysystemstraining.com/papers/bowen-illustration-and-critique.html</a:t>
            </a:r>
            <a:endParaRPr lang="en-CA" altLang="en-US" sz="2000" dirty="0" smtClean="0"/>
          </a:p>
          <a:p>
            <a:pPr eaLnBrk="1" hangingPunct="1"/>
            <a:r>
              <a:rPr lang="en-US" sz="2000" dirty="0" smtClean="0"/>
              <a:t>Bowen Theory. (</a:t>
            </a:r>
            <a:r>
              <a:rPr lang="en-US" sz="2000" dirty="0" err="1" smtClean="0"/>
              <a:t>n.d.</a:t>
            </a:r>
            <a:r>
              <a:rPr lang="en-US" sz="2000" dirty="0" smtClean="0"/>
              <a:t>). </a:t>
            </a:r>
            <a:r>
              <a:rPr lang="en-US" sz="2000" i="1" dirty="0" smtClean="0"/>
              <a:t>The Bowen Center</a:t>
            </a:r>
            <a:r>
              <a:rPr lang="en-US" sz="2000" dirty="0" smtClean="0"/>
              <a:t>. Retrieved from </a:t>
            </a:r>
            <a:r>
              <a:rPr lang="en-CA" altLang="en-US" sz="2000" dirty="0" smtClean="0">
                <a:hlinkClick r:id="rId4"/>
              </a:rPr>
              <a:t>http://www.thebowencenter.org/pages/theory.html</a:t>
            </a:r>
            <a:endParaRPr lang="en-CA" altLang="en-US" sz="2000" dirty="0" smtClean="0"/>
          </a:p>
          <a:p>
            <a:pPr eaLnBrk="1" hangingPunct="1"/>
            <a:r>
              <a:rPr lang="en-US" sz="2000" dirty="0" smtClean="0"/>
              <a:t>Counseling Theories. (</a:t>
            </a:r>
            <a:r>
              <a:rPr lang="en-US" sz="2000" dirty="0" err="1" smtClean="0"/>
              <a:t>n.d.</a:t>
            </a:r>
            <a:r>
              <a:rPr lang="en-US" sz="2000" dirty="0" smtClean="0"/>
              <a:t>). </a:t>
            </a:r>
            <a:r>
              <a:rPr lang="en-US" sz="2000" i="1" dirty="0" smtClean="0"/>
              <a:t>Family Systems Therapy</a:t>
            </a:r>
            <a:r>
              <a:rPr lang="en-US" sz="2000" dirty="0" smtClean="0"/>
              <a:t>. Retrieved from </a:t>
            </a:r>
            <a:r>
              <a:rPr lang="en-US" altLang="en-US" sz="2000" dirty="0" smtClean="0">
                <a:hlinkClick r:id="rId5"/>
              </a:rPr>
              <a:t>http://counsellingtheories.blogspot.ca/2011/01/family-systems-therapy.html</a:t>
            </a:r>
            <a:endParaRPr lang="en-US" altLang="en-US" sz="2000" dirty="0" smtClean="0"/>
          </a:p>
          <a:p>
            <a:r>
              <a:rPr lang="en-US" sz="2000" dirty="0" smtClean="0"/>
              <a:t>Corey</a:t>
            </a:r>
            <a:r>
              <a:rPr lang="en-US" sz="2000" dirty="0"/>
              <a:t>, G. (2009). </a:t>
            </a:r>
            <a:r>
              <a:rPr lang="en-US" sz="2000" i="1" dirty="0"/>
              <a:t>Theory and Practice of </a:t>
            </a:r>
            <a:r>
              <a:rPr lang="en-US" sz="2000" i="1" dirty="0" err="1"/>
              <a:t>Counselling</a:t>
            </a:r>
            <a:r>
              <a:rPr lang="en-US" sz="2000" i="1" dirty="0"/>
              <a:t> and Psychotherapy (8th ed.). </a:t>
            </a:r>
            <a:r>
              <a:rPr lang="en-US" sz="2000" dirty="0"/>
              <a:t>Belmont, CA: Thomson Brooks/ Cole</a:t>
            </a:r>
            <a:r>
              <a:rPr lang="en-US"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6">
                    <a:tint val="1000"/>
                  </a:schemeClr>
                </a:solidFill>
              </a:rPr>
              <a:t>RESOURCES AND REFERENCES</a:t>
            </a:r>
            <a:endParaRPr lang="en-US" dirty="0"/>
          </a:p>
        </p:txBody>
      </p:sp>
      <p:sp>
        <p:nvSpPr>
          <p:cNvPr id="3" name="Content Placeholder 2"/>
          <p:cNvSpPr>
            <a:spLocks noGrp="1"/>
          </p:cNvSpPr>
          <p:nvPr>
            <p:ph idx="1"/>
          </p:nvPr>
        </p:nvSpPr>
        <p:spPr/>
        <p:txBody>
          <a:bodyPr/>
          <a:lstStyle/>
          <a:p>
            <a:pPr eaLnBrk="1" hangingPunct="1"/>
            <a:r>
              <a:rPr lang="en-US" sz="2000" dirty="0"/>
              <a:t>Family Systems Theory. (</a:t>
            </a:r>
            <a:r>
              <a:rPr lang="en-US" sz="2000" dirty="0" err="1"/>
              <a:t>n.d.</a:t>
            </a:r>
            <a:r>
              <a:rPr lang="en-US" sz="2000" dirty="0"/>
              <a:t>). </a:t>
            </a:r>
            <a:r>
              <a:rPr lang="en-US" sz="2000" i="1" dirty="0"/>
              <a:t>RSS</a:t>
            </a:r>
            <a:r>
              <a:rPr lang="en-US" sz="2000" dirty="0"/>
              <a:t>. Retrieved from </a:t>
            </a:r>
            <a:r>
              <a:rPr lang="en-CA" altLang="en-US" sz="2000" dirty="0">
                <a:hlinkClick r:id="rId2"/>
              </a:rPr>
              <a:t>http://www.familysystemstheory.com/ourhistory.html</a:t>
            </a:r>
            <a:endParaRPr lang="en-CA" altLang="en-US" sz="2000" dirty="0"/>
          </a:p>
          <a:p>
            <a:pPr eaLnBrk="1" hangingPunct="1"/>
            <a:r>
              <a:rPr lang="en-US" sz="2000" dirty="0"/>
              <a:t>Ideas To Action. (</a:t>
            </a:r>
            <a:r>
              <a:rPr lang="en-US" sz="2000" dirty="0" err="1"/>
              <a:t>n.d.</a:t>
            </a:r>
            <a:r>
              <a:rPr lang="en-US" sz="2000" dirty="0"/>
              <a:t>). </a:t>
            </a:r>
            <a:r>
              <a:rPr lang="en-US" sz="2000" i="1" dirty="0"/>
              <a:t>Ideas To Action</a:t>
            </a:r>
            <a:r>
              <a:rPr lang="en-US" sz="2000" dirty="0"/>
              <a:t>. Retrieved from </a:t>
            </a:r>
            <a:r>
              <a:rPr lang="en-CA" altLang="en-US" sz="2000" dirty="0">
                <a:hlinkClick r:id="rId3"/>
              </a:rPr>
              <a:t>http://ideastoaction.wordpress.com/dr-bowen/</a:t>
            </a:r>
            <a:endParaRPr lang="en-CA" altLang="en-US" sz="2000" dirty="0"/>
          </a:p>
          <a:p>
            <a:pPr eaLnBrk="1" hangingPunct="1"/>
            <a:r>
              <a:rPr lang="en-US" altLang="en-US" sz="2000" dirty="0" err="1"/>
              <a:t>Lappin</a:t>
            </a:r>
            <a:r>
              <a:rPr lang="en-US" altLang="en-US" sz="2000" dirty="0"/>
              <a:t>, J. (1988). Family therapy: A structural approach.  In R. </a:t>
            </a:r>
            <a:r>
              <a:rPr lang="en-US" altLang="en-US" sz="2000" dirty="0" err="1"/>
              <a:t>Dorfman</a:t>
            </a:r>
            <a:r>
              <a:rPr lang="en-US" altLang="en-US" sz="2000" dirty="0"/>
              <a:t> (Ed.), </a:t>
            </a:r>
            <a:r>
              <a:rPr lang="en-US" altLang="en-US" sz="2000" i="1" dirty="0"/>
              <a:t>Paradigms of Clinical Social Work.</a:t>
            </a:r>
            <a:r>
              <a:rPr lang="en-US" altLang="en-US" sz="2000" dirty="0"/>
              <a:t> New York: Brunner/Mazel. </a:t>
            </a:r>
          </a:p>
          <a:p>
            <a:pPr eaLnBrk="1" hangingPunct="1"/>
            <a:r>
              <a:rPr lang="en-US" altLang="en-US" sz="2000" dirty="0"/>
              <a:t>Neill, J. R., &amp; </a:t>
            </a:r>
            <a:r>
              <a:rPr lang="en-US" altLang="en-US" sz="2000" dirty="0" err="1"/>
              <a:t>Kniskern</a:t>
            </a:r>
            <a:r>
              <a:rPr lang="en-US" altLang="en-US" sz="2000" dirty="0"/>
              <a:t>, D. P. (Eds.). (1989). </a:t>
            </a:r>
            <a:r>
              <a:rPr lang="en-US" altLang="en-US" sz="2000" i="1" dirty="0"/>
              <a:t>From psyche to system: The evolving therapy of Carl Whitaker</a:t>
            </a:r>
            <a:r>
              <a:rPr lang="en-US" altLang="en-US" sz="2000" dirty="0"/>
              <a:t>. Guilford Press.</a:t>
            </a:r>
          </a:p>
          <a:p>
            <a:pPr eaLnBrk="1" hangingPunct="1"/>
            <a:r>
              <a:rPr lang="en-US" sz="2000" dirty="0"/>
              <a:t>Structural Family Theory. (</a:t>
            </a:r>
            <a:r>
              <a:rPr lang="en-US" sz="2000" dirty="0" err="1"/>
              <a:t>n.d.</a:t>
            </a:r>
            <a:r>
              <a:rPr lang="en-US" sz="2000" dirty="0"/>
              <a:t>). </a:t>
            </a:r>
            <a:r>
              <a:rPr lang="en-US" sz="2000" i="1" dirty="0"/>
              <a:t>The </a:t>
            </a:r>
            <a:r>
              <a:rPr lang="en-US" sz="2000" i="1" dirty="0" err="1"/>
              <a:t>Minuchin</a:t>
            </a:r>
            <a:r>
              <a:rPr lang="en-US" sz="2000" i="1" dirty="0"/>
              <a:t> Centre for the Family. </a:t>
            </a:r>
            <a:r>
              <a:rPr lang="en-US" sz="2000" dirty="0"/>
              <a:t>Retrieved from </a:t>
            </a:r>
            <a:r>
              <a:rPr lang="en-CA" altLang="en-US" sz="2000" dirty="0">
                <a:hlinkClick r:id="rId4"/>
              </a:rPr>
              <a:t>http://minuchincenter.org/structural_family_therapy</a:t>
            </a:r>
            <a:endParaRPr lang="en-CA" altLang="en-US" sz="2000" dirty="0"/>
          </a:p>
          <a:p>
            <a:endParaRPr lang="en-US" dirty="0"/>
          </a:p>
        </p:txBody>
      </p:sp>
    </p:spTree>
    <p:extLst>
      <p:ext uri="{BB962C8B-B14F-4D97-AF65-F5344CB8AC3E}">
        <p14:creationId xmlns:p14="http://schemas.microsoft.com/office/powerpoint/2010/main" val="21435244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a:solidFill>
                  <a:schemeClr val="accent6">
                    <a:tint val="1000"/>
                  </a:schemeClr>
                </a:solidFill>
              </a:rPr>
              <a:t>HISTORY AND THEORETICAL FRAMEWORKS</a:t>
            </a:r>
          </a:p>
        </p:txBody>
      </p:sp>
      <p:sp>
        <p:nvSpPr>
          <p:cNvPr id="10243" name="Content Placeholder 2"/>
          <p:cNvSpPr>
            <a:spLocks noGrp="1"/>
          </p:cNvSpPr>
          <p:nvPr>
            <p:ph idx="1"/>
          </p:nvPr>
        </p:nvSpPr>
        <p:spPr/>
        <p:txBody>
          <a:bodyPr/>
          <a:lstStyle/>
          <a:p>
            <a:pPr eaLnBrk="1" hangingPunct="1"/>
            <a:r>
              <a:rPr lang="en-US" altLang="en-US" dirty="0" smtClean="0"/>
              <a:t>What is the source of problem?</a:t>
            </a:r>
          </a:p>
          <a:p>
            <a:pPr lvl="1" eaLnBrk="1" hangingPunct="1"/>
            <a:r>
              <a:rPr lang="en-US" altLang="en-US" dirty="0" smtClean="0"/>
              <a:t>Problematic behaviour has function in the family and is often unintentionally supported by family processes</a:t>
            </a:r>
          </a:p>
          <a:p>
            <a:pPr lvl="1" eaLnBrk="1" hangingPunct="1"/>
            <a:r>
              <a:rPr lang="en-US" altLang="en-US" dirty="0" smtClean="0"/>
              <a:t>This behaviour develops from the inability of a family to operate productively</a:t>
            </a:r>
          </a:p>
          <a:p>
            <a:pPr lvl="1" eaLnBrk="1" hangingPunct="1"/>
            <a:r>
              <a:rPr lang="en-US" altLang="en-US" dirty="0" smtClean="0"/>
              <a:t>It could be a symptom of trans-generational dysfunctional patterns</a:t>
            </a:r>
          </a:p>
          <a:p>
            <a:pPr eaLnBrk="1" hangingPunct="1"/>
            <a:r>
              <a:rPr lang="en-US" altLang="en-US" dirty="0" smtClean="0"/>
              <a:t>How does change occur?</a:t>
            </a:r>
          </a:p>
          <a:p>
            <a:pPr lvl="1" eaLnBrk="1" hangingPunct="1"/>
            <a:r>
              <a:rPr lang="en-US" altLang="en-US" dirty="0" smtClean="0"/>
              <a:t>Working with the entire family/relationship and not just the individual</a:t>
            </a:r>
          </a:p>
          <a:p>
            <a:pPr lvl="1" eaLnBrk="1" hangingPunct="1"/>
            <a:r>
              <a:rPr lang="en-US" altLang="en-US" dirty="0" smtClean="0"/>
              <a:t>Change can occurs through cognitive, </a:t>
            </a:r>
            <a:r>
              <a:rPr lang="en-US" altLang="en-US" dirty="0" err="1" smtClean="0"/>
              <a:t>behavioural</a:t>
            </a:r>
            <a:r>
              <a:rPr lang="en-US" altLang="en-US" dirty="0"/>
              <a:t> </a:t>
            </a:r>
            <a:r>
              <a:rPr lang="en-US" altLang="en-US" dirty="0" smtClean="0"/>
              <a:t>and even emotional means</a:t>
            </a:r>
          </a:p>
          <a:p>
            <a:pPr lvl="1" eaLnBrk="1" hangingPunct="1"/>
            <a:endParaRPr lang="en-US" altLang="en-US" dirty="0" smtClean="0"/>
          </a:p>
          <a:p>
            <a:pPr eaLnBrk="1" hangingPunct="1"/>
            <a:endParaRPr lang="en-US" alt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fade">
                                      <p:cBhvr>
                                        <p:cTn id="10" dur="500"/>
                                        <p:tgtEl>
                                          <p:spTgt spid="1024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fade">
                                      <p:cBhvr>
                                        <p:cTn id="13" dur="500"/>
                                        <p:tgtEl>
                                          <p:spTgt spid="1024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fade">
                                      <p:cBhvr>
                                        <p:cTn id="16" dur="500"/>
                                        <p:tgtEl>
                                          <p:spTgt spid="1024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animEffect transition="in" filter="fade">
                                      <p:cBhvr>
                                        <p:cTn id="21" dur="500"/>
                                        <p:tgtEl>
                                          <p:spTgt spid="1024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43">
                                            <p:txEl>
                                              <p:pRg st="5" end="5"/>
                                            </p:txEl>
                                          </p:spTgt>
                                        </p:tgtEl>
                                        <p:attrNameLst>
                                          <p:attrName>style.visibility</p:attrName>
                                        </p:attrNameLst>
                                      </p:cBhvr>
                                      <p:to>
                                        <p:strVal val="visible"/>
                                      </p:to>
                                    </p:set>
                                    <p:animEffect transition="in" filter="fade">
                                      <p:cBhvr>
                                        <p:cTn id="24" dur="500"/>
                                        <p:tgtEl>
                                          <p:spTgt spid="1024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animEffect transition="in" filter="fade">
                                      <p:cBhvr>
                                        <p:cTn id="27"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a:solidFill>
                  <a:schemeClr val="accent6">
                    <a:tint val="1000"/>
                  </a:schemeClr>
                </a:solidFill>
              </a:rPr>
              <a:t>HISTORY AND THEORETICAL FRAMEWORKS</a:t>
            </a:r>
          </a:p>
        </p:txBody>
      </p:sp>
      <p:sp>
        <p:nvSpPr>
          <p:cNvPr id="9219" name="Content Placeholder 2"/>
          <p:cNvSpPr>
            <a:spLocks noGrp="1"/>
          </p:cNvSpPr>
          <p:nvPr>
            <p:ph idx="1"/>
          </p:nvPr>
        </p:nvSpPr>
        <p:spPr/>
        <p:txBody>
          <a:bodyPr/>
          <a:lstStyle/>
          <a:p>
            <a:pPr eaLnBrk="1" hangingPunct="1"/>
            <a:r>
              <a:rPr lang="en-US" altLang="en-US" dirty="0" smtClean="0"/>
              <a:t>Who does it focus on?</a:t>
            </a:r>
          </a:p>
          <a:p>
            <a:pPr lvl="1" eaLnBrk="1" hangingPunct="1"/>
            <a:r>
              <a:rPr lang="en-US" altLang="en-US" dirty="0" smtClean="0"/>
              <a:t>In general, family can be defined according to the individuals closest emotional connections</a:t>
            </a:r>
          </a:p>
          <a:p>
            <a:pPr lvl="2" eaLnBrk="1" hangingPunct="1"/>
            <a:r>
              <a:rPr lang="en-CA" altLang="en-US" dirty="0" smtClean="0"/>
              <a:t>*Note: </a:t>
            </a:r>
            <a:r>
              <a:rPr lang="en-CA" altLang="en-US" dirty="0" err="1" smtClean="0"/>
              <a:t>Becvar</a:t>
            </a:r>
            <a:r>
              <a:rPr lang="en-CA" altLang="en-US" dirty="0" smtClean="0"/>
              <a:t> and </a:t>
            </a:r>
            <a:r>
              <a:rPr lang="en-CA" altLang="en-US" dirty="0" err="1" smtClean="0"/>
              <a:t>Becvar</a:t>
            </a:r>
            <a:r>
              <a:rPr lang="en-CA" altLang="en-US" dirty="0" smtClean="0"/>
              <a:t> (as cited in Corey, 2009) maintain that relationship therapy is a more proper term than family therapy, since many of the principles apply to relationships in general.</a:t>
            </a:r>
          </a:p>
          <a:p>
            <a:pPr lvl="1" eaLnBrk="1" hangingPunct="1"/>
            <a:r>
              <a:rPr lang="en-US" altLang="en-US" dirty="0" smtClean="0"/>
              <a:t>Individual versus systemic approaches</a:t>
            </a:r>
            <a:r>
              <a:rPr lang="en-US" altLang="en-US" baseline="30000" dirty="0"/>
              <a:t>1</a:t>
            </a:r>
          </a:p>
          <a:p>
            <a:pPr lvl="1" eaLnBrk="1" hangingPunct="1"/>
            <a:endParaRPr lang="en-US" altLang="en-US" dirty="0" smtClean="0"/>
          </a:p>
          <a:p>
            <a:pPr lvl="1" eaLnBrk="1" hangingPunct="1"/>
            <a:endParaRPr lang="en-US" altLang="en-US" dirty="0" smtClean="0"/>
          </a:p>
        </p:txBody>
      </p:sp>
      <p:graphicFrame>
        <p:nvGraphicFramePr>
          <p:cNvPr id="4" name="Table 3"/>
          <p:cNvGraphicFramePr>
            <a:graphicFrameLocks noGrp="1"/>
          </p:cNvGraphicFramePr>
          <p:nvPr/>
        </p:nvGraphicFramePr>
        <p:xfrm>
          <a:off x="990600" y="4138613"/>
          <a:ext cx="7467600" cy="2403771"/>
        </p:xfrm>
        <a:graphic>
          <a:graphicData uri="http://schemas.openxmlformats.org/drawingml/2006/table">
            <a:tbl>
              <a:tblPr firstRow="1" bandRow="1">
                <a:tableStyleId>{F5AB1C69-6EDB-4FF4-983F-18BD219EF322}</a:tableStyleId>
              </a:tblPr>
              <a:tblGrid>
                <a:gridCol w="3657600"/>
                <a:gridCol w="3810000"/>
              </a:tblGrid>
              <a:tr h="335300">
                <a:tc>
                  <a:txBody>
                    <a:bodyPr/>
                    <a:lstStyle/>
                    <a:p>
                      <a:pPr algn="ctr"/>
                      <a:r>
                        <a:rPr lang="en-US" sz="1600" dirty="0" smtClean="0"/>
                        <a:t>Individual</a:t>
                      </a:r>
                      <a:endParaRPr lang="en-US" sz="1600" b="1" dirty="0"/>
                    </a:p>
                  </a:txBody>
                  <a:tcPr marT="45723" marB="45723"/>
                </a:tc>
                <a:tc>
                  <a:txBody>
                    <a:bodyPr/>
                    <a:lstStyle/>
                    <a:p>
                      <a:pPr algn="ctr"/>
                      <a:r>
                        <a:rPr lang="en-US" sz="1600" dirty="0" smtClean="0"/>
                        <a:t>Family Systems</a:t>
                      </a:r>
                      <a:endParaRPr lang="en-US" sz="1600" dirty="0"/>
                    </a:p>
                  </a:txBody>
                  <a:tcPr marT="45723" marB="45723"/>
                </a:tc>
              </a:tr>
              <a:tr h="323719">
                <a:tc>
                  <a:txBody>
                    <a:bodyPr/>
                    <a:lstStyle/>
                    <a:p>
                      <a:r>
                        <a:rPr lang="en-US" sz="1200" dirty="0" smtClean="0"/>
                        <a:t>Focus on Diagnosis</a:t>
                      </a:r>
                      <a:endParaRPr lang="en-US" sz="1200" dirty="0"/>
                    </a:p>
                  </a:txBody>
                  <a:tcPr marT="45723" marB="45723"/>
                </a:tc>
                <a:tc>
                  <a:txBody>
                    <a:bodyPr/>
                    <a:lstStyle/>
                    <a:p>
                      <a:r>
                        <a:rPr lang="en-US" sz="1200" dirty="0" smtClean="0"/>
                        <a:t>Explore family dynamics</a:t>
                      </a:r>
                      <a:endParaRPr lang="en-US" sz="1200" dirty="0"/>
                    </a:p>
                  </a:txBody>
                  <a:tcPr marT="45723" marB="45723"/>
                </a:tc>
              </a:tr>
              <a:tr h="323719">
                <a:tc>
                  <a:txBody>
                    <a:bodyPr/>
                    <a:lstStyle/>
                    <a:p>
                      <a:r>
                        <a:rPr lang="en-US" sz="1200" dirty="0" smtClean="0"/>
                        <a:t>Begin</a:t>
                      </a:r>
                      <a:r>
                        <a:rPr lang="en-US" sz="1200" baseline="0" dirty="0" smtClean="0"/>
                        <a:t> therapy immediately</a:t>
                      </a:r>
                      <a:endParaRPr lang="en-US" sz="1200" dirty="0"/>
                    </a:p>
                  </a:txBody>
                  <a:tcPr marT="45723" marB="45723"/>
                </a:tc>
                <a:tc>
                  <a:txBody>
                    <a:bodyPr/>
                    <a:lstStyle/>
                    <a:p>
                      <a:r>
                        <a:rPr lang="en-US" sz="1200" dirty="0" smtClean="0"/>
                        <a:t>Invite family members into therapy</a:t>
                      </a:r>
                      <a:endParaRPr lang="en-US" sz="1200" dirty="0"/>
                    </a:p>
                  </a:txBody>
                  <a:tcPr marT="45723" marB="45723"/>
                </a:tc>
              </a:tr>
              <a:tr h="457228">
                <a:tc>
                  <a:txBody>
                    <a:bodyPr/>
                    <a:lstStyle/>
                    <a:p>
                      <a:r>
                        <a:rPr lang="en-CA" sz="1200" dirty="0" smtClean="0"/>
                        <a:t>Focus on causes</a:t>
                      </a:r>
                      <a:r>
                        <a:rPr lang="en-CA" sz="1200" baseline="0" dirty="0" smtClean="0"/>
                        <a:t> and purposes, as well as cognitive, emotional, and behavioural processes</a:t>
                      </a:r>
                      <a:endParaRPr lang="en-US" sz="12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Focus on family relationships</a:t>
                      </a:r>
                    </a:p>
                    <a:p>
                      <a:endParaRPr lang="en-US" sz="1200" dirty="0"/>
                    </a:p>
                  </a:txBody>
                  <a:tcPr marT="45723" marB="45723"/>
                </a:tc>
              </a:tr>
              <a:tr h="457228">
                <a:tc>
                  <a:txBody>
                    <a:bodyPr/>
                    <a:lstStyle/>
                    <a:p>
                      <a:r>
                        <a:rPr lang="en-CA" sz="1200" dirty="0" smtClean="0"/>
                        <a:t>Be</a:t>
                      </a:r>
                      <a:r>
                        <a:rPr lang="en-CA" sz="1200" baseline="0" dirty="0" smtClean="0"/>
                        <a:t> concerned with individual experiences and perspectives</a:t>
                      </a:r>
                      <a:endParaRPr lang="en-US" sz="12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Be concerned with trans-generational</a:t>
                      </a:r>
                      <a:r>
                        <a:rPr lang="en-CA" sz="1200" baseline="0" dirty="0" smtClean="0"/>
                        <a:t> and other cultural and community perspectives.</a:t>
                      </a:r>
                      <a:endParaRPr lang="en-CA" sz="1200" dirty="0" smtClean="0"/>
                    </a:p>
                  </a:txBody>
                  <a:tcPr marT="45723" marB="45723"/>
                </a:tc>
              </a:tr>
              <a:tr h="323719">
                <a:tc>
                  <a:txBody>
                    <a:bodyPr/>
                    <a:lstStyle/>
                    <a:p>
                      <a:r>
                        <a:rPr lang="en-US" sz="1200" dirty="0" smtClean="0"/>
                        <a:t>Interventions are based</a:t>
                      </a:r>
                      <a:r>
                        <a:rPr lang="en-US" sz="1200" baseline="0" dirty="0" smtClean="0"/>
                        <a:t> on coping</a:t>
                      </a:r>
                      <a:endParaRPr lang="en-US" sz="1200" dirty="0"/>
                    </a:p>
                  </a:txBody>
                  <a:tcPr marT="45723" marB="45723"/>
                </a:tc>
                <a:tc>
                  <a:txBody>
                    <a:bodyPr/>
                    <a:lstStyle/>
                    <a:p>
                      <a:r>
                        <a:rPr lang="en-US" sz="1200" dirty="0" smtClean="0"/>
                        <a:t>Interventions are based on context</a:t>
                      </a:r>
                      <a:endParaRPr lang="en-US" sz="1200" dirty="0"/>
                    </a:p>
                  </a:txBody>
                  <a:tcPr marT="45723" marB="45723"/>
                </a:tc>
              </a:tr>
            </a:tbl>
          </a:graphicData>
        </a:graphic>
      </p:graphicFrame>
      <p:sp>
        <p:nvSpPr>
          <p:cNvPr id="6" name="TextBox 3"/>
          <p:cNvSpPr txBox="1">
            <a:spLocks noChangeArrowheads="1"/>
          </p:cNvSpPr>
          <p:nvPr/>
        </p:nvSpPr>
        <p:spPr bwMode="auto">
          <a:xfrm rot="10800000" flipV="1">
            <a:off x="990600" y="6279777"/>
            <a:ext cx="7391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eaLnBrk="1" hangingPunct="1">
              <a:spcBef>
                <a:spcPct val="0"/>
              </a:spcBef>
              <a:buClrTx/>
              <a:buFontTx/>
              <a:buNone/>
            </a:pPr>
            <a:r>
              <a:rPr lang="en-US" altLang="en-US" sz="1800" baseline="30000" dirty="0">
                <a:solidFill>
                  <a:schemeClr val="tx1"/>
                </a:solidFill>
              </a:rPr>
              <a:t>1</a:t>
            </a:r>
            <a:r>
              <a:rPr lang="en-US" altLang="en-US" sz="1800" dirty="0">
                <a:solidFill>
                  <a:schemeClr val="tx1"/>
                </a:solidFill>
              </a:rPr>
              <a:t> Corey, 2009</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fade">
                                      <p:cBhvr>
                                        <p:cTn id="10" dur="500"/>
                                        <p:tgtEl>
                                          <p:spTgt spid="92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fade">
                                      <p:cBhvr>
                                        <p:cTn id="13" dur="500"/>
                                        <p:tgtEl>
                                          <p:spTgt spid="92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fade">
                                      <p:cBhvr>
                                        <p:cTn id="16" dur="500"/>
                                        <p:tgtEl>
                                          <p:spTgt spid="92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6">
                    <a:tint val="1000"/>
                  </a:schemeClr>
                </a:solidFill>
              </a:rPr>
              <a:t>FOUNDERS AND KEY INFLUENCES</a:t>
            </a:r>
            <a:endParaRPr lang="en-US" dirty="0">
              <a:solidFill>
                <a:schemeClr val="accent6">
                  <a:tint val="1000"/>
                </a:schemeClr>
              </a:solidFill>
            </a:endParaRPr>
          </a:p>
        </p:txBody>
      </p:sp>
      <p:sp>
        <p:nvSpPr>
          <p:cNvPr id="6" name="Oval Callout 5"/>
          <p:cNvSpPr/>
          <p:nvPr/>
        </p:nvSpPr>
        <p:spPr>
          <a:xfrm>
            <a:off x="381000" y="1371600"/>
            <a:ext cx="4724400" cy="3429000"/>
          </a:xfrm>
          <a:prstGeom prst="wedgeEllipseCallout">
            <a:avLst>
              <a:gd name="adj1" fmla="val -37321"/>
              <a:gd name="adj2" fmla="val 6836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“I describe family values as responsibility towards others, increase of tolerance, compromise, support, flexibility. And essentially the things I call the silent song of life—the continuous process of mutual accommodation without which life is impossible.” </a:t>
            </a:r>
          </a:p>
          <a:p>
            <a:pPr algn="ctr" fontAlgn="auto">
              <a:spcBef>
                <a:spcPts val="0"/>
              </a:spcBef>
              <a:spcAft>
                <a:spcPts val="0"/>
              </a:spcAft>
              <a:defRPr/>
            </a:pPr>
            <a:r>
              <a:rPr lang="en-US" sz="1600" dirty="0"/>
              <a:t>~ Salvador </a:t>
            </a:r>
            <a:r>
              <a:rPr lang="en-US" sz="1600" dirty="0" err="1"/>
              <a:t>Minuchin</a:t>
            </a:r>
            <a:endParaRPr lang="en-US" sz="1600" dirty="0"/>
          </a:p>
          <a:p>
            <a:pPr algn="ctr" fontAlgn="auto">
              <a:spcBef>
                <a:spcPts val="0"/>
              </a:spcBef>
              <a:spcAft>
                <a:spcPts val="0"/>
              </a:spcAft>
              <a:defRPr/>
            </a:pPr>
            <a:r>
              <a:rPr lang="en-US" sz="1400" dirty="0"/>
              <a:t>U.S Family Therapist. As quoted in “On Family Therapy: A Visit with Salvador </a:t>
            </a:r>
            <a:r>
              <a:rPr lang="en-US" sz="1400" dirty="0" err="1"/>
              <a:t>Minuchin</a:t>
            </a:r>
            <a:r>
              <a:rPr lang="en-US" sz="1400" dirty="0"/>
              <a:t>”, Psychology Today (March-April 1993)</a:t>
            </a:r>
          </a:p>
        </p:txBody>
      </p:sp>
      <p:sp>
        <p:nvSpPr>
          <p:cNvPr id="9" name="Oval Callout 8"/>
          <p:cNvSpPr/>
          <p:nvPr/>
        </p:nvSpPr>
        <p:spPr>
          <a:xfrm>
            <a:off x="4267200" y="2590800"/>
            <a:ext cx="4495800" cy="3790950"/>
          </a:xfrm>
          <a:prstGeom prst="wedgeEllipseCallout">
            <a:avLst>
              <a:gd name="adj1" fmla="val 37913"/>
              <a:gd name="adj2" fmla="val 554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“It is clear to me that the family is a microcosm of the world. To understand the world, we can study the family: issues such as power, intimacy, autonomy, trust, and communication skills are vital parts underlying how we live in the world. To change the world is to change the family.'‘</a:t>
            </a:r>
          </a:p>
          <a:p>
            <a:pPr algn="ctr" fontAlgn="auto">
              <a:spcBef>
                <a:spcPts val="0"/>
              </a:spcBef>
              <a:spcAft>
                <a:spcPts val="0"/>
              </a:spcAft>
              <a:defRPr/>
            </a:pPr>
            <a:r>
              <a:rPr lang="en-US" sz="1600" dirty="0"/>
              <a:t>~ Virginia </a:t>
            </a:r>
            <a:r>
              <a:rPr lang="en-US" sz="1600" dirty="0" err="1"/>
              <a:t>Satir</a:t>
            </a:r>
            <a:endParaRPr lang="en-US" sz="1600" dirty="0"/>
          </a:p>
          <a:p>
            <a:pPr algn="ctr" fontAlgn="auto">
              <a:spcBef>
                <a:spcPts val="0"/>
              </a:spcBef>
              <a:spcAft>
                <a:spcPts val="0"/>
              </a:spcAft>
              <a:defRPr/>
            </a:pPr>
            <a:r>
              <a:rPr lang="en-US" sz="1600" dirty="0"/>
              <a:t>U.S Family Therapist and author. The New </a:t>
            </a:r>
            <a:r>
              <a:rPr lang="en-US" sz="1600" dirty="0" err="1"/>
              <a:t>Peoplemaking</a:t>
            </a:r>
            <a:r>
              <a:rPr lang="en-US" sz="1600" dirty="0"/>
              <a:t>, Ch.1 (1988).</a:t>
            </a:r>
          </a:p>
        </p:txBody>
      </p:sp>
      <p:pic>
        <p:nvPicPr>
          <p:cNvPr id="11269"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4978400"/>
            <a:ext cx="2305050"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1269"/>
                                        </p:tgtEl>
                                        <p:attrNameLst>
                                          <p:attrName>style.visibility</p:attrName>
                                        </p:attrNameLst>
                                      </p:cBhvr>
                                      <p:to>
                                        <p:strVal val="visible"/>
                                      </p:to>
                                    </p:set>
                                    <p:animEffect transition="in" filter="fade">
                                      <p:cBhvr>
                                        <p:cTn id="11" dur="500"/>
                                        <p:tgtEl>
                                          <p:spTgt spid="1126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313" y="1052513"/>
            <a:ext cx="2016125" cy="1046162"/>
          </a:xfrm>
          <a:prstGeom prst="rect">
            <a:avLst/>
          </a:prstGeom>
          <a:noFill/>
          <a:ln w="19050">
            <a:solidFill>
              <a:schemeClr val="tx1"/>
            </a:solidFill>
          </a:ln>
        </p:spPr>
        <p:txBody>
          <a:bodyPr>
            <a:spAutoFit/>
          </a:bodyPr>
          <a:lstStyle/>
          <a:p>
            <a:pPr fontAlgn="auto">
              <a:spcBef>
                <a:spcPts val="0"/>
              </a:spcBef>
              <a:spcAft>
                <a:spcPts val="0"/>
              </a:spcAft>
              <a:defRPr/>
            </a:pPr>
            <a:r>
              <a:rPr lang="en-CA" sz="1400" dirty="0">
                <a:latin typeface="+mn-lt"/>
                <a:cs typeface="+mn-cs"/>
              </a:rPr>
              <a:t>Alfred </a:t>
            </a:r>
            <a:r>
              <a:rPr lang="en-CA" sz="1400" dirty="0" smtClean="0">
                <a:latin typeface="+mn-lt"/>
                <a:cs typeface="+mn-cs"/>
              </a:rPr>
              <a:t>Adler</a:t>
            </a:r>
            <a:endParaRPr lang="en-CA" sz="1400" dirty="0">
              <a:latin typeface="+mn-lt"/>
              <a:cs typeface="+mn-cs"/>
            </a:endParaRPr>
          </a:p>
          <a:p>
            <a:pPr marL="285750" indent="-285750" fontAlgn="auto">
              <a:spcBef>
                <a:spcPts val="0"/>
              </a:spcBef>
              <a:spcAft>
                <a:spcPts val="0"/>
              </a:spcAft>
              <a:buFont typeface="Arial" panose="020B0604020202020204" pitchFamily="34" charset="0"/>
              <a:buChar char="•"/>
              <a:defRPr/>
            </a:pPr>
            <a:r>
              <a:rPr lang="en-CA" sz="1200" dirty="0">
                <a:latin typeface="+mn-lt"/>
                <a:cs typeface="+mn-cs"/>
              </a:rPr>
              <a:t>Emphasis on birth order</a:t>
            </a:r>
          </a:p>
          <a:p>
            <a:pPr marL="285750" indent="-285750" fontAlgn="auto">
              <a:spcBef>
                <a:spcPts val="0"/>
              </a:spcBef>
              <a:spcAft>
                <a:spcPts val="0"/>
              </a:spcAft>
              <a:buFont typeface="Arial" panose="020B0604020202020204" pitchFamily="34" charset="0"/>
              <a:buChar char="•"/>
              <a:defRPr/>
            </a:pPr>
            <a:r>
              <a:rPr lang="en-CA" sz="1200" dirty="0">
                <a:latin typeface="+mn-lt"/>
                <a:cs typeface="+mn-cs"/>
              </a:rPr>
              <a:t>Families often become locked in repetitive, negative interactions.</a:t>
            </a:r>
          </a:p>
        </p:txBody>
      </p:sp>
      <p:cxnSp>
        <p:nvCxnSpPr>
          <p:cNvPr id="4" name="Straight Connector 3"/>
          <p:cNvCxnSpPr/>
          <p:nvPr/>
        </p:nvCxnSpPr>
        <p:spPr>
          <a:xfrm>
            <a:off x="395288" y="2098675"/>
            <a:ext cx="0" cy="16906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23850" y="3789363"/>
            <a:ext cx="84963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58888" y="2220913"/>
            <a:ext cx="2932112" cy="1231106"/>
          </a:xfrm>
          <a:prstGeom prst="rect">
            <a:avLst/>
          </a:prstGeom>
          <a:noFill/>
          <a:ln w="19050">
            <a:solidFill>
              <a:schemeClr val="tx1"/>
            </a:solidFill>
          </a:ln>
        </p:spPr>
        <p:txBody>
          <a:bodyPr>
            <a:spAutoFit/>
          </a:bodyPr>
          <a:lstStyle/>
          <a:p>
            <a:pPr fontAlgn="auto">
              <a:spcBef>
                <a:spcPts val="0"/>
              </a:spcBef>
              <a:spcAft>
                <a:spcPts val="0"/>
              </a:spcAft>
              <a:defRPr/>
            </a:pPr>
            <a:r>
              <a:rPr lang="en-CA" sz="1400" dirty="0">
                <a:latin typeface="+mn-lt"/>
                <a:cs typeface="+mn-cs"/>
              </a:rPr>
              <a:t>Multigenerational – Murray Brown </a:t>
            </a:r>
          </a:p>
          <a:p>
            <a:pPr marL="285750" indent="-285750" fontAlgn="auto">
              <a:spcBef>
                <a:spcPts val="0"/>
              </a:spcBef>
              <a:spcAft>
                <a:spcPts val="0"/>
              </a:spcAft>
              <a:buFont typeface="Arial" panose="020B0604020202020204" pitchFamily="34" charset="0"/>
              <a:buChar char="•"/>
              <a:defRPr/>
            </a:pPr>
            <a:r>
              <a:rPr lang="en-CA" sz="1200" dirty="0">
                <a:latin typeface="+mn-lt"/>
                <a:cs typeface="+mn-cs"/>
              </a:rPr>
              <a:t>Worked with families affected be schizophrenia</a:t>
            </a:r>
          </a:p>
          <a:p>
            <a:pPr marL="285750" indent="-285750" fontAlgn="auto">
              <a:spcBef>
                <a:spcPts val="0"/>
              </a:spcBef>
              <a:spcAft>
                <a:spcPts val="0"/>
              </a:spcAft>
              <a:buFont typeface="Arial" panose="020B0604020202020204" pitchFamily="34" charset="0"/>
              <a:buChar char="•"/>
              <a:defRPr/>
            </a:pPr>
            <a:r>
              <a:rPr lang="en-CA" sz="1200" dirty="0">
                <a:latin typeface="+mn-lt"/>
                <a:cs typeface="+mn-cs"/>
              </a:rPr>
              <a:t>Key concepts</a:t>
            </a:r>
          </a:p>
          <a:p>
            <a:pPr marL="742950" lvl="1" indent="-285750" fontAlgn="auto">
              <a:spcBef>
                <a:spcPts val="0"/>
              </a:spcBef>
              <a:spcAft>
                <a:spcPts val="0"/>
              </a:spcAft>
              <a:buFont typeface="Arial" panose="020B0604020202020204" pitchFamily="34" charset="0"/>
              <a:buChar char="•"/>
              <a:defRPr/>
            </a:pPr>
            <a:r>
              <a:rPr lang="en-CA" sz="1200" dirty="0">
                <a:latin typeface="+mn-lt"/>
                <a:cs typeface="+mn-cs"/>
              </a:rPr>
              <a:t>Triangulation</a:t>
            </a:r>
          </a:p>
          <a:p>
            <a:pPr marL="742950" lvl="1" indent="-285750" fontAlgn="auto">
              <a:spcBef>
                <a:spcPts val="0"/>
              </a:spcBef>
              <a:spcAft>
                <a:spcPts val="0"/>
              </a:spcAft>
              <a:buFont typeface="Arial" panose="020B0604020202020204" pitchFamily="34" charset="0"/>
              <a:buChar char="•"/>
              <a:defRPr/>
            </a:pPr>
            <a:r>
              <a:rPr lang="en-CA" sz="1200" dirty="0">
                <a:latin typeface="+mn-lt"/>
                <a:cs typeface="+mn-cs"/>
              </a:rPr>
              <a:t>Differentiation of self</a:t>
            </a:r>
          </a:p>
        </p:txBody>
      </p:sp>
      <p:cxnSp>
        <p:nvCxnSpPr>
          <p:cNvPr id="7" name="Straight Connector 6"/>
          <p:cNvCxnSpPr/>
          <p:nvPr/>
        </p:nvCxnSpPr>
        <p:spPr>
          <a:xfrm>
            <a:off x="1619250" y="3667125"/>
            <a:ext cx="0" cy="12223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27088" y="3789363"/>
            <a:ext cx="0" cy="4953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0825" y="4283075"/>
            <a:ext cx="2017713" cy="861774"/>
          </a:xfrm>
          <a:prstGeom prst="rect">
            <a:avLst/>
          </a:prstGeom>
          <a:noFill/>
          <a:ln w="19050">
            <a:solidFill>
              <a:schemeClr val="tx1"/>
            </a:solidFill>
          </a:ln>
        </p:spPr>
        <p:txBody>
          <a:bodyPr>
            <a:spAutoFit/>
          </a:bodyPr>
          <a:lstStyle/>
          <a:p>
            <a:pPr fontAlgn="auto">
              <a:spcBef>
                <a:spcPts val="0"/>
              </a:spcBef>
              <a:spcAft>
                <a:spcPts val="0"/>
              </a:spcAft>
              <a:defRPr/>
            </a:pPr>
            <a:r>
              <a:rPr lang="en-CA" sz="1400" dirty="0">
                <a:latin typeface="+mn-lt"/>
                <a:cs typeface="+mn-cs"/>
              </a:rPr>
              <a:t>Rudolf </a:t>
            </a:r>
            <a:r>
              <a:rPr lang="en-CA" sz="1400" dirty="0" err="1">
                <a:latin typeface="+mn-lt"/>
                <a:cs typeface="+mn-cs"/>
              </a:rPr>
              <a:t>Dreikers</a:t>
            </a:r>
            <a:r>
              <a:rPr lang="en-CA" sz="1400" dirty="0">
                <a:latin typeface="+mn-lt"/>
                <a:cs typeface="+mn-cs"/>
              </a:rPr>
              <a:t> </a:t>
            </a:r>
          </a:p>
          <a:p>
            <a:pPr marL="285750" indent="-285750" fontAlgn="auto">
              <a:spcBef>
                <a:spcPts val="0"/>
              </a:spcBef>
              <a:spcAft>
                <a:spcPts val="0"/>
              </a:spcAft>
              <a:buFont typeface="Arial" panose="020B0604020202020204" pitchFamily="34" charset="0"/>
              <a:buChar char="•"/>
              <a:defRPr/>
            </a:pPr>
            <a:r>
              <a:rPr lang="en-CA" sz="1200" dirty="0">
                <a:latin typeface="+mn-lt"/>
                <a:cs typeface="+mn-cs"/>
              </a:rPr>
              <a:t>Refined Adler’s concepts and created an organized approach.</a:t>
            </a:r>
          </a:p>
        </p:txBody>
      </p:sp>
      <p:cxnSp>
        <p:nvCxnSpPr>
          <p:cNvPr id="10" name="Straight Connector 9"/>
          <p:cNvCxnSpPr/>
          <p:nvPr/>
        </p:nvCxnSpPr>
        <p:spPr>
          <a:xfrm>
            <a:off x="3203575" y="3789363"/>
            <a:ext cx="0" cy="94773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71750" y="4737100"/>
            <a:ext cx="3240088" cy="1261884"/>
          </a:xfrm>
          <a:prstGeom prst="rect">
            <a:avLst/>
          </a:prstGeom>
          <a:noFill/>
          <a:ln w="19050">
            <a:solidFill>
              <a:schemeClr val="tx1"/>
            </a:solidFill>
          </a:ln>
        </p:spPr>
        <p:txBody>
          <a:bodyPr>
            <a:spAutoFit/>
          </a:bodyPr>
          <a:lstStyle/>
          <a:p>
            <a:pPr fontAlgn="auto">
              <a:spcBef>
                <a:spcPts val="0"/>
              </a:spcBef>
              <a:spcAft>
                <a:spcPts val="0"/>
              </a:spcAft>
              <a:defRPr/>
            </a:pPr>
            <a:r>
              <a:rPr lang="en-CA" sz="1400" dirty="0">
                <a:latin typeface="+mn-lt"/>
                <a:cs typeface="+mn-cs"/>
              </a:rPr>
              <a:t>Human validation process model – Virginia </a:t>
            </a:r>
            <a:r>
              <a:rPr lang="en-CA" sz="1400" dirty="0" err="1" smtClean="0">
                <a:latin typeface="+mn-lt"/>
                <a:cs typeface="+mn-cs"/>
              </a:rPr>
              <a:t>Satir</a:t>
            </a:r>
            <a:r>
              <a:rPr lang="en-CA" sz="1400" dirty="0" smtClean="0">
                <a:latin typeface="+mn-lt"/>
                <a:cs typeface="+mn-cs"/>
              </a:rPr>
              <a:t> </a:t>
            </a:r>
            <a:endParaRPr lang="en-CA" sz="1400" dirty="0">
              <a:latin typeface="+mn-lt"/>
              <a:cs typeface="+mn-cs"/>
            </a:endParaRPr>
          </a:p>
          <a:p>
            <a:pPr marL="171450" indent="-171450" fontAlgn="auto">
              <a:spcBef>
                <a:spcPts val="0"/>
              </a:spcBef>
              <a:spcAft>
                <a:spcPts val="0"/>
              </a:spcAft>
              <a:buFont typeface="Arial" panose="020B0604020202020204" pitchFamily="34" charset="0"/>
              <a:buChar char="•"/>
              <a:defRPr/>
            </a:pPr>
            <a:r>
              <a:rPr lang="en-CA" sz="1200" dirty="0">
                <a:latin typeface="+mn-lt"/>
                <a:cs typeface="+mn-cs"/>
              </a:rPr>
              <a:t>Emphasized the importance of communication and meta communication in families.</a:t>
            </a:r>
          </a:p>
          <a:p>
            <a:pPr marL="171450" indent="-171450" fontAlgn="auto">
              <a:spcBef>
                <a:spcPts val="0"/>
              </a:spcBef>
              <a:spcAft>
                <a:spcPts val="0"/>
              </a:spcAft>
              <a:buFont typeface="Arial" panose="020B0604020202020204" pitchFamily="34" charset="0"/>
              <a:buChar char="•"/>
              <a:defRPr/>
            </a:pPr>
            <a:r>
              <a:rPr lang="en-CA" sz="1200" dirty="0">
                <a:latin typeface="+mn-lt"/>
                <a:cs typeface="+mn-cs"/>
              </a:rPr>
              <a:t>Valued therapeutic validation in the process of change.</a:t>
            </a:r>
          </a:p>
        </p:txBody>
      </p:sp>
      <p:cxnSp>
        <p:nvCxnSpPr>
          <p:cNvPr id="12" name="Straight Connector 11"/>
          <p:cNvCxnSpPr/>
          <p:nvPr/>
        </p:nvCxnSpPr>
        <p:spPr>
          <a:xfrm>
            <a:off x="4500563" y="2106613"/>
            <a:ext cx="0" cy="170973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35375" y="660400"/>
            <a:ext cx="3240088" cy="1446213"/>
          </a:xfrm>
          <a:prstGeom prst="rect">
            <a:avLst/>
          </a:prstGeom>
          <a:noFill/>
          <a:ln w="19050">
            <a:solidFill>
              <a:schemeClr val="tx1"/>
            </a:solidFill>
          </a:ln>
        </p:spPr>
        <p:txBody>
          <a:bodyPr>
            <a:spAutoFit/>
          </a:bodyPr>
          <a:lstStyle/>
          <a:p>
            <a:pPr fontAlgn="auto">
              <a:spcBef>
                <a:spcPts val="0"/>
              </a:spcBef>
              <a:spcAft>
                <a:spcPts val="0"/>
              </a:spcAft>
              <a:defRPr/>
            </a:pPr>
            <a:r>
              <a:rPr lang="en-CA" sz="1400" dirty="0">
                <a:latin typeface="+mn-lt"/>
                <a:cs typeface="+mn-cs"/>
              </a:rPr>
              <a:t>Experiential Family Therapy – Carl Whitaker </a:t>
            </a:r>
          </a:p>
          <a:p>
            <a:pPr marL="171450" indent="-171450" fontAlgn="auto">
              <a:spcBef>
                <a:spcPts val="0"/>
              </a:spcBef>
              <a:spcAft>
                <a:spcPts val="0"/>
              </a:spcAft>
              <a:buFont typeface="Arial" panose="020B0604020202020204" pitchFamily="34" charset="0"/>
              <a:buChar char="•"/>
              <a:defRPr/>
            </a:pPr>
            <a:r>
              <a:rPr lang="en-CA" sz="1200" dirty="0">
                <a:latin typeface="+mn-lt"/>
                <a:cs typeface="+mn-cs"/>
              </a:rPr>
              <a:t>Stressed choice, freedom, self determination, growth, and actualization.</a:t>
            </a:r>
          </a:p>
          <a:p>
            <a:pPr marL="171450" indent="-171450" fontAlgn="auto">
              <a:spcBef>
                <a:spcPts val="0"/>
              </a:spcBef>
              <a:spcAft>
                <a:spcPts val="0"/>
              </a:spcAft>
              <a:buFont typeface="Arial" panose="020B0604020202020204" pitchFamily="34" charset="0"/>
              <a:buChar char="•"/>
              <a:defRPr/>
            </a:pPr>
            <a:r>
              <a:rPr lang="en-CA" sz="1200" dirty="0">
                <a:latin typeface="+mn-lt"/>
                <a:cs typeface="+mn-cs"/>
              </a:rPr>
              <a:t>Stated that is was the personal involvement of the therapist with the family that made a difference.</a:t>
            </a:r>
          </a:p>
        </p:txBody>
      </p:sp>
      <p:cxnSp>
        <p:nvCxnSpPr>
          <p:cNvPr id="14" name="Straight Connector 13"/>
          <p:cNvCxnSpPr/>
          <p:nvPr/>
        </p:nvCxnSpPr>
        <p:spPr>
          <a:xfrm>
            <a:off x="6011863" y="3313113"/>
            <a:ext cx="0" cy="47625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787900" y="2420938"/>
            <a:ext cx="3240088" cy="892175"/>
          </a:xfrm>
          <a:prstGeom prst="rect">
            <a:avLst/>
          </a:prstGeom>
          <a:noFill/>
          <a:ln w="19050">
            <a:solidFill>
              <a:schemeClr val="tx1"/>
            </a:solidFill>
          </a:ln>
        </p:spPr>
        <p:txBody>
          <a:bodyPr>
            <a:spAutoFit/>
          </a:bodyPr>
          <a:lstStyle/>
          <a:p>
            <a:pPr fontAlgn="auto">
              <a:spcBef>
                <a:spcPts val="0"/>
              </a:spcBef>
              <a:spcAft>
                <a:spcPts val="0"/>
              </a:spcAft>
              <a:defRPr/>
            </a:pPr>
            <a:r>
              <a:rPr lang="en-CA" sz="1400" dirty="0">
                <a:latin typeface="+mn-lt"/>
                <a:cs typeface="+mn-cs"/>
              </a:rPr>
              <a:t>Structural-strategic family therapy – Salvador </a:t>
            </a:r>
            <a:r>
              <a:rPr lang="en-CA" sz="1400" dirty="0" err="1">
                <a:latin typeface="+mn-lt"/>
                <a:cs typeface="+mn-cs"/>
              </a:rPr>
              <a:t>Minuchin</a:t>
            </a:r>
            <a:r>
              <a:rPr lang="en-CA" sz="1400" dirty="0">
                <a:latin typeface="+mn-lt"/>
                <a:cs typeface="+mn-cs"/>
              </a:rPr>
              <a:t> &amp; Jay Haley </a:t>
            </a:r>
          </a:p>
          <a:p>
            <a:pPr marL="171450" indent="-171450" fontAlgn="auto">
              <a:spcBef>
                <a:spcPts val="0"/>
              </a:spcBef>
              <a:spcAft>
                <a:spcPts val="0"/>
              </a:spcAft>
              <a:buFont typeface="Arial" panose="020B0604020202020204" pitchFamily="34" charset="0"/>
              <a:buChar char="•"/>
              <a:defRPr/>
            </a:pPr>
            <a:r>
              <a:rPr lang="en-CA" sz="1200" dirty="0">
                <a:latin typeface="+mn-lt"/>
                <a:cs typeface="+mn-cs"/>
              </a:rPr>
              <a:t>Seek to reorganize dysfunctional or problematic structures in families</a:t>
            </a:r>
          </a:p>
        </p:txBody>
      </p:sp>
      <p:cxnSp>
        <p:nvCxnSpPr>
          <p:cNvPr id="16" name="Straight Connector 15"/>
          <p:cNvCxnSpPr/>
          <p:nvPr/>
        </p:nvCxnSpPr>
        <p:spPr>
          <a:xfrm flipH="1">
            <a:off x="6875463" y="3811588"/>
            <a:ext cx="4762" cy="69691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408738" y="4508500"/>
            <a:ext cx="2016125" cy="1601788"/>
          </a:xfrm>
          <a:prstGeom prst="rect">
            <a:avLst/>
          </a:prstGeom>
          <a:noFill/>
          <a:ln w="19050">
            <a:solidFill>
              <a:schemeClr val="tx1"/>
            </a:solidFill>
          </a:ln>
        </p:spPr>
        <p:txBody>
          <a:bodyPr>
            <a:spAutoFit/>
          </a:bodyPr>
          <a:lstStyle/>
          <a:p>
            <a:pPr fontAlgn="auto">
              <a:spcBef>
                <a:spcPts val="0"/>
              </a:spcBef>
              <a:spcAft>
                <a:spcPts val="0"/>
              </a:spcAft>
              <a:defRPr/>
            </a:pPr>
            <a:r>
              <a:rPr lang="en-CA" sz="1400" dirty="0">
                <a:latin typeface="+mn-lt"/>
                <a:cs typeface="+mn-cs"/>
              </a:rPr>
              <a:t>Recent Innovations</a:t>
            </a:r>
          </a:p>
          <a:p>
            <a:pPr marL="285750" indent="-285750" fontAlgn="auto">
              <a:spcBef>
                <a:spcPts val="0"/>
              </a:spcBef>
              <a:spcAft>
                <a:spcPts val="0"/>
              </a:spcAft>
              <a:buFont typeface="Arial" panose="020B0604020202020204" pitchFamily="34" charset="0"/>
              <a:buChar char="•"/>
              <a:defRPr/>
            </a:pPr>
            <a:r>
              <a:rPr lang="en-CA" sz="1200" dirty="0">
                <a:latin typeface="+mn-lt"/>
                <a:cs typeface="+mn-cs"/>
              </a:rPr>
              <a:t>Clients are treated as the experts in their own lives.</a:t>
            </a:r>
          </a:p>
          <a:p>
            <a:pPr marL="285750" indent="-285750" fontAlgn="auto">
              <a:spcBef>
                <a:spcPts val="0"/>
              </a:spcBef>
              <a:spcAft>
                <a:spcPts val="0"/>
              </a:spcAft>
              <a:buFont typeface="Arial" panose="020B0604020202020204" pitchFamily="34" charset="0"/>
              <a:buChar char="•"/>
              <a:defRPr/>
            </a:pPr>
            <a:r>
              <a:rPr lang="en-CA" sz="1200" dirty="0">
                <a:latin typeface="+mn-lt"/>
                <a:cs typeface="+mn-cs"/>
              </a:rPr>
              <a:t>The therapist is active in aiding clients to take a stand against what oppresses them.</a:t>
            </a:r>
          </a:p>
        </p:txBody>
      </p:sp>
      <p:sp>
        <p:nvSpPr>
          <p:cNvPr id="18" name="Title 1"/>
          <p:cNvSpPr>
            <a:spLocks noGrp="1"/>
          </p:cNvSpPr>
          <p:nvPr>
            <p:ph type="title"/>
          </p:nvPr>
        </p:nvSpPr>
        <p:spPr>
          <a:xfrm>
            <a:off x="457200" y="61750"/>
            <a:ext cx="8229600" cy="547850"/>
          </a:xfrm>
        </p:spPr>
        <p:txBody>
          <a:bodyPr>
            <a:normAutofit fontScale="90000"/>
          </a:bodyPr>
          <a:lstStyle/>
          <a:p>
            <a:pPr algn="ctr"/>
            <a:r>
              <a:rPr lang="en-CA" sz="2800" dirty="0" smtClean="0"/>
              <a:t>Timeline of the development of family systems therapy</a:t>
            </a:r>
            <a:endParaRPr lang="en-CA"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1+#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1+#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3" grpId="0" animBg="1"/>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6">
                    <a:tint val="1000"/>
                  </a:schemeClr>
                </a:solidFill>
              </a:rPr>
              <a:t>Murray Bowen</a:t>
            </a:r>
            <a:br>
              <a:rPr lang="en-US" dirty="0" smtClean="0">
                <a:solidFill>
                  <a:schemeClr val="accent6">
                    <a:tint val="1000"/>
                  </a:schemeClr>
                </a:solidFill>
              </a:rPr>
            </a:br>
            <a:r>
              <a:rPr lang="en-US" dirty="0" smtClean="0">
                <a:solidFill>
                  <a:schemeClr val="accent6">
                    <a:tint val="1000"/>
                  </a:schemeClr>
                </a:solidFill>
              </a:rPr>
              <a:t>Multigenerational Therapy</a:t>
            </a:r>
            <a:endParaRPr lang="en-US" dirty="0">
              <a:solidFill>
                <a:schemeClr val="accent6">
                  <a:tint val="1000"/>
                </a:schemeClr>
              </a:solidFill>
            </a:endParaRPr>
          </a:p>
        </p:txBody>
      </p:sp>
      <p:sp>
        <p:nvSpPr>
          <p:cNvPr id="3" name="Content Placeholder 2"/>
          <p:cNvSpPr>
            <a:spLocks noGrp="1"/>
          </p:cNvSpPr>
          <p:nvPr>
            <p:ph idx="1"/>
          </p:nvPr>
        </p:nvSpPr>
        <p:spPr/>
        <p:txBody>
          <a:bodyPr rtlCol="0">
            <a:normAutofit fontScale="92500"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Theorist: Bowen</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American; Created one of the first comprehensive theories of family systems functioning that emphasized theory and insight over action and technique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Classic </a:t>
            </a:r>
            <a:r>
              <a:rPr lang="en-US" dirty="0"/>
              <a:t>Text: </a:t>
            </a:r>
            <a:r>
              <a:rPr lang="en-US" u="sng" dirty="0" smtClean="0"/>
              <a:t>Family Therapy in Clinical Practice </a:t>
            </a:r>
            <a:r>
              <a:rPr lang="en-US" dirty="0" smtClean="0"/>
              <a:t>(Bowen, 1978)</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a:hlinkClick r:id="rId2"/>
              </a:rPr>
              <a:t>http://</a:t>
            </a:r>
            <a:r>
              <a:rPr lang="en-US" dirty="0" smtClean="0">
                <a:hlinkClick r:id="rId2"/>
              </a:rPr>
              <a:t>www.youtube.com/watch?v=USzTMpD8YAc</a:t>
            </a:r>
            <a:endParaRPr lang="en-US" dirty="0" smtClean="0"/>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Basic Principles: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Believed family to be an emotional unit where any change in the emotional functioning of one member affects the emotional functioning of other members</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Role of Therapist: </a:t>
            </a:r>
          </a:p>
          <a:p>
            <a:pPr marL="548958" lvl="1" indent="-274320" eaLnBrk="1" fontAlgn="auto" hangingPunct="1">
              <a:spcAft>
                <a:spcPts val="0"/>
              </a:spcAft>
              <a:buClr>
                <a:schemeClr val="accent1">
                  <a:lumMod val="60000"/>
                  <a:lumOff val="40000"/>
                </a:schemeClr>
              </a:buClr>
              <a:buFont typeface="Arial" pitchFamily="34" charset="0"/>
              <a:buChar char="•"/>
              <a:defRPr/>
            </a:pPr>
            <a:r>
              <a:rPr lang="en-US" dirty="0" smtClean="0"/>
              <a:t>The therapist serves as a guide, someone who is an objective researcher.</a:t>
            </a:r>
          </a:p>
          <a:p>
            <a:pPr marL="0" indent="0" algn="ctr" eaLnBrk="1" fontAlgn="auto" hangingPunct="1">
              <a:spcAft>
                <a:spcPts val="0"/>
              </a:spcAft>
              <a:buClr>
                <a:schemeClr val="accent1">
                  <a:lumMod val="60000"/>
                  <a:lumOff val="40000"/>
                </a:schemeClr>
              </a:buClr>
              <a:buNone/>
              <a:defRPr/>
            </a:pPr>
            <a:endParaRPr lang="en-CA" sz="1900" i="1" dirty="0" smtClean="0"/>
          </a:p>
          <a:p>
            <a:pPr marL="0" indent="0" algn="ctr" eaLnBrk="1" fontAlgn="auto" hangingPunct="1">
              <a:spcAft>
                <a:spcPts val="0"/>
              </a:spcAft>
              <a:buClr>
                <a:schemeClr val="accent1">
                  <a:lumMod val="60000"/>
                  <a:lumOff val="40000"/>
                </a:schemeClr>
              </a:buClr>
              <a:buNone/>
              <a:defRPr/>
            </a:pPr>
            <a:r>
              <a:rPr lang="en-CA" sz="1900" i="1" dirty="0" smtClean="0"/>
              <a:t>It’s </a:t>
            </a:r>
            <a:r>
              <a:rPr lang="en-CA" sz="1900" i="1" dirty="0"/>
              <a:t>very difficult to summarize these theories in a sentence or two. </a:t>
            </a:r>
            <a:endParaRPr lang="en-CA" sz="1900" i="1" dirty="0" smtClean="0"/>
          </a:p>
          <a:p>
            <a:pPr marL="0" indent="0" algn="ctr" eaLnBrk="1" fontAlgn="auto" hangingPunct="1">
              <a:spcAft>
                <a:spcPts val="0"/>
              </a:spcAft>
              <a:buClr>
                <a:schemeClr val="accent1">
                  <a:lumMod val="60000"/>
                  <a:lumOff val="40000"/>
                </a:schemeClr>
              </a:buClr>
              <a:buNone/>
              <a:defRPr/>
            </a:pPr>
            <a:r>
              <a:rPr lang="en-CA" sz="1900" i="1" dirty="0" smtClean="0"/>
              <a:t>For </a:t>
            </a:r>
            <a:r>
              <a:rPr lang="en-CA" sz="1900" i="1" dirty="0"/>
              <a:t>a more complete description of each of them visit: </a:t>
            </a:r>
            <a:r>
              <a:rPr lang="en-CA" sz="1900" dirty="0">
                <a:hlinkClick r:id="rId3"/>
              </a:rPr>
              <a:t>http://ideastoaction.wordpress.com/dr-bowen</a:t>
            </a:r>
            <a:r>
              <a:rPr lang="en-CA" sz="1900" dirty="0" smtClean="0">
                <a:hlinkClick r:id="rId3"/>
              </a:rPr>
              <a:t>/</a:t>
            </a:r>
            <a:endParaRPr lang="en-US" dirty="0"/>
          </a:p>
        </p:txBody>
      </p:sp>
      <p:pic>
        <p:nvPicPr>
          <p:cNvPr id="13316" name="Picture 2" descr="Dr. Murray Bow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304800"/>
            <a:ext cx="1096963"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6">
                    <a:tint val="1000"/>
                  </a:schemeClr>
                </a:solidFill>
              </a:rPr>
              <a:t>Murray Bowen</a:t>
            </a:r>
            <a:br>
              <a:rPr lang="en-US" dirty="0">
                <a:solidFill>
                  <a:schemeClr val="accent6">
                    <a:tint val="1000"/>
                  </a:schemeClr>
                </a:solidFill>
              </a:rPr>
            </a:br>
            <a:r>
              <a:rPr lang="en-US" dirty="0">
                <a:solidFill>
                  <a:schemeClr val="accent6">
                    <a:tint val="1000"/>
                  </a:schemeClr>
                </a:solidFill>
              </a:rPr>
              <a:t>Multigenerational Therapy</a:t>
            </a:r>
          </a:p>
        </p:txBody>
      </p:sp>
      <p:sp>
        <p:nvSpPr>
          <p:cNvPr id="3" name="Content Placeholder 2"/>
          <p:cNvSpPr>
            <a:spLocks noGrp="1"/>
          </p:cNvSpPr>
          <p:nvPr>
            <p:ph idx="1"/>
          </p:nvPr>
        </p:nvSpPr>
        <p:spPr/>
        <p:txBody>
          <a:bodyPr rtlCol="0">
            <a:normAutofit fontScale="70000" lnSpcReduction="2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dirty="0"/>
              <a:t>Core Techniques</a:t>
            </a:r>
            <a:r>
              <a:rPr lang="en-US" dirty="0" smtClean="0"/>
              <a:t>:</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dirty="0" smtClean="0"/>
              <a:t>Triangle: </a:t>
            </a:r>
            <a:r>
              <a:rPr lang="en-CA" dirty="0" smtClean="0"/>
              <a:t>The </a:t>
            </a:r>
            <a:r>
              <a:rPr lang="en-CA" dirty="0"/>
              <a:t>smallest stable relationship system. 2 can’t handle tension, 3 spreads it out</a:t>
            </a:r>
            <a:r>
              <a:rPr lang="en-CA" dirty="0" smtClean="0"/>
              <a:t>.</a:t>
            </a:r>
          </a:p>
          <a:p>
            <a:pPr marL="548640" lvl="1" indent="-182880" eaLnBrk="1" fontAlgn="auto" hangingPunct="1">
              <a:spcAft>
                <a:spcPts val="0"/>
              </a:spcAft>
              <a:buClr>
                <a:schemeClr val="accent1">
                  <a:lumMod val="60000"/>
                  <a:lumOff val="40000"/>
                </a:schemeClr>
              </a:buClr>
              <a:buFont typeface="Arial" pitchFamily="34" charset="0"/>
              <a:buChar char="•"/>
              <a:defRPr/>
            </a:pPr>
            <a:r>
              <a:rPr lang="en-CA" dirty="0"/>
              <a:t>Differentiation of self: </a:t>
            </a:r>
            <a:r>
              <a:rPr lang="en-CA" dirty="0" smtClean="0"/>
              <a:t>Everyone </a:t>
            </a:r>
            <a:r>
              <a:rPr lang="en-CA" dirty="0"/>
              <a:t>is influenced by others. The poorer our “self” is developed, the more others impact our functioning and the more we try to impact </a:t>
            </a:r>
            <a:r>
              <a:rPr lang="en-CA" dirty="0" smtClean="0"/>
              <a:t>others.</a:t>
            </a:r>
          </a:p>
          <a:p>
            <a:pPr marL="548640" lvl="1" indent="-182880" eaLnBrk="1" fontAlgn="auto" hangingPunct="1">
              <a:spcAft>
                <a:spcPts val="0"/>
              </a:spcAft>
              <a:buClr>
                <a:schemeClr val="accent1">
                  <a:lumMod val="60000"/>
                  <a:lumOff val="40000"/>
                </a:schemeClr>
              </a:buClr>
              <a:buFont typeface="Arial" pitchFamily="34" charset="0"/>
              <a:buChar char="•"/>
              <a:defRPr/>
            </a:pPr>
            <a:r>
              <a:rPr lang="en-CA" dirty="0" smtClean="0"/>
              <a:t>Nuclear </a:t>
            </a:r>
            <a:r>
              <a:rPr lang="en-CA" dirty="0"/>
              <a:t>Family Emotional System: 4</a:t>
            </a:r>
            <a:r>
              <a:rPr lang="en-CA" dirty="0" smtClean="0"/>
              <a:t> </a:t>
            </a:r>
            <a:r>
              <a:rPr lang="en-CA" dirty="0"/>
              <a:t>basic relationship patterns that govern where problems develop in a </a:t>
            </a:r>
            <a:r>
              <a:rPr lang="en-CA" dirty="0" smtClean="0"/>
              <a:t>family: a) Marital conflict, b) Dysfunction </a:t>
            </a:r>
            <a:r>
              <a:rPr lang="en-CA" dirty="0"/>
              <a:t>in </a:t>
            </a:r>
            <a:r>
              <a:rPr lang="en-CA" dirty="0" smtClean="0"/>
              <a:t>one spouse, c) Impairment </a:t>
            </a:r>
            <a:r>
              <a:rPr lang="en-CA" dirty="0"/>
              <a:t>in one or more </a:t>
            </a:r>
            <a:r>
              <a:rPr lang="en-CA" dirty="0" smtClean="0"/>
              <a:t>children, and d) Emotional distance.</a:t>
            </a:r>
            <a:endParaRPr lang="en-CA" dirty="0"/>
          </a:p>
          <a:p>
            <a:pPr marL="548640" lvl="1" indent="-182880" eaLnBrk="1" fontAlgn="auto" hangingPunct="1">
              <a:spcAft>
                <a:spcPts val="0"/>
              </a:spcAft>
              <a:buClr>
                <a:schemeClr val="accent1">
                  <a:lumMod val="60000"/>
                  <a:lumOff val="40000"/>
                </a:schemeClr>
              </a:buClr>
              <a:buFont typeface="Arial" pitchFamily="34" charset="0"/>
              <a:buChar char="•"/>
              <a:defRPr/>
            </a:pPr>
            <a:r>
              <a:rPr lang="en-CA" dirty="0"/>
              <a:t>Family projection process: </a:t>
            </a:r>
            <a:r>
              <a:rPr lang="en-CA" dirty="0" smtClean="0"/>
              <a:t>The </a:t>
            </a:r>
            <a:r>
              <a:rPr lang="en-CA" dirty="0"/>
              <a:t>way parents transmit their emotional problems to a </a:t>
            </a:r>
            <a:r>
              <a:rPr lang="en-CA" dirty="0" smtClean="0"/>
              <a:t>child.</a:t>
            </a:r>
            <a:r>
              <a:rPr lang="en-CA" dirty="0"/>
              <a:t> </a:t>
            </a:r>
            <a:endParaRPr lang="en-CA" dirty="0" smtClean="0"/>
          </a:p>
          <a:p>
            <a:pPr marL="548640" lvl="1" indent="-182880" eaLnBrk="1" fontAlgn="auto" hangingPunct="1">
              <a:spcAft>
                <a:spcPts val="0"/>
              </a:spcAft>
              <a:buClr>
                <a:schemeClr val="accent1">
                  <a:lumMod val="60000"/>
                  <a:lumOff val="40000"/>
                </a:schemeClr>
              </a:buClr>
              <a:buFont typeface="Arial" pitchFamily="34" charset="0"/>
              <a:buChar char="•"/>
              <a:defRPr/>
            </a:pPr>
            <a:r>
              <a:rPr lang="en-CA" dirty="0"/>
              <a:t>Multigenerational transmission process: </a:t>
            </a:r>
            <a:r>
              <a:rPr lang="en-CA" dirty="0" smtClean="0"/>
              <a:t>The </a:t>
            </a:r>
            <a:r>
              <a:rPr lang="en-CA" dirty="0"/>
              <a:t>way family members relate to each other creates differences that can be transmitted across generations.</a:t>
            </a:r>
          </a:p>
          <a:p>
            <a:pPr marL="548640" lvl="1" indent="-182880" eaLnBrk="1" fontAlgn="auto" hangingPunct="1">
              <a:spcAft>
                <a:spcPts val="0"/>
              </a:spcAft>
              <a:buClr>
                <a:schemeClr val="accent1">
                  <a:lumMod val="60000"/>
                  <a:lumOff val="40000"/>
                </a:schemeClr>
              </a:buClr>
              <a:buFont typeface="Arial" pitchFamily="34" charset="0"/>
              <a:buChar char="•"/>
              <a:defRPr/>
            </a:pPr>
            <a:r>
              <a:rPr lang="en-CA" dirty="0"/>
              <a:t>Sibling position: </a:t>
            </a:r>
            <a:r>
              <a:rPr lang="en-CA" dirty="0" smtClean="0"/>
              <a:t>People </a:t>
            </a:r>
            <a:r>
              <a:rPr lang="en-CA" dirty="0"/>
              <a:t>who grow up in the same sibling position usually have important common traits. (E.g. oldest children often have leadership positions and youngest children are often </a:t>
            </a:r>
            <a:r>
              <a:rPr lang="en-CA" dirty="0" smtClean="0"/>
              <a:t>followers. - Built </a:t>
            </a:r>
            <a:r>
              <a:rPr lang="en-CA" dirty="0"/>
              <a:t>on the work of Walter </a:t>
            </a:r>
            <a:r>
              <a:rPr lang="en-CA" dirty="0" err="1" smtClean="0"/>
              <a:t>Toman</a:t>
            </a:r>
            <a:r>
              <a:rPr lang="en-CA" dirty="0" smtClean="0"/>
              <a:t>).</a:t>
            </a:r>
          </a:p>
          <a:p>
            <a:pPr marL="548640" lvl="1" indent="-182880" eaLnBrk="1" fontAlgn="auto" hangingPunct="1">
              <a:spcAft>
                <a:spcPts val="0"/>
              </a:spcAft>
              <a:buClr>
                <a:schemeClr val="accent1">
                  <a:lumMod val="60000"/>
                  <a:lumOff val="40000"/>
                </a:schemeClr>
              </a:buClr>
              <a:buFont typeface="Arial" pitchFamily="34" charset="0"/>
              <a:buChar char="•"/>
              <a:defRPr/>
            </a:pPr>
            <a:r>
              <a:rPr lang="en-CA" dirty="0"/>
              <a:t>Emotional cut-off: </a:t>
            </a:r>
            <a:r>
              <a:rPr lang="en-CA" dirty="0" smtClean="0"/>
              <a:t>When </a:t>
            </a:r>
            <a:r>
              <a:rPr lang="en-CA" dirty="0"/>
              <a:t>a family members attempts to deal with unresolved issues by reducing or eliminating contact with them.</a:t>
            </a:r>
          </a:p>
          <a:p>
            <a:pPr marL="548640" lvl="1" indent="-182880" eaLnBrk="1" fontAlgn="auto" hangingPunct="1">
              <a:spcAft>
                <a:spcPts val="0"/>
              </a:spcAft>
              <a:buClr>
                <a:schemeClr val="accent1">
                  <a:lumMod val="60000"/>
                  <a:lumOff val="40000"/>
                </a:schemeClr>
              </a:buClr>
              <a:buFont typeface="Arial" pitchFamily="34" charset="0"/>
              <a:buChar char="•"/>
              <a:defRPr/>
            </a:pPr>
            <a:r>
              <a:rPr lang="en-CA" dirty="0"/>
              <a:t>Societal emotional process: </a:t>
            </a:r>
            <a:r>
              <a:rPr lang="en-CA" dirty="0" smtClean="0"/>
              <a:t>Each </a:t>
            </a:r>
            <a:r>
              <a:rPr lang="en-CA" dirty="0"/>
              <a:t>of these concepts applies to other social groups</a:t>
            </a:r>
            <a:r>
              <a:rPr lang="en-CA" dirty="0" smtClean="0"/>
              <a:t>.</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a:t>Goals of Therapy: </a:t>
            </a:r>
          </a:p>
          <a:p>
            <a:pPr marL="548958" lvl="1" indent="-274320" eaLnBrk="1" fontAlgn="auto" hangingPunct="1">
              <a:spcAft>
                <a:spcPts val="0"/>
              </a:spcAft>
              <a:buClr>
                <a:schemeClr val="accent1">
                  <a:lumMod val="60000"/>
                  <a:lumOff val="40000"/>
                </a:schemeClr>
              </a:buClr>
              <a:buFont typeface="Arial" pitchFamily="34" charset="0"/>
              <a:buChar char="•"/>
              <a:defRPr/>
            </a:pPr>
            <a:r>
              <a:rPr lang="en-US" dirty="0"/>
              <a:t>To decrease the levels of anxiety in the family system, and change the individual within the context of the family system</a:t>
            </a:r>
          </a:p>
          <a:p>
            <a:pPr marL="274320" indent="-274320" eaLnBrk="1" fontAlgn="auto" hangingPunct="1">
              <a:spcAft>
                <a:spcPts val="0"/>
              </a:spcAft>
              <a:buClr>
                <a:schemeClr val="accent1">
                  <a:lumMod val="60000"/>
                  <a:lumOff val="40000"/>
                </a:schemeClr>
              </a:buClr>
              <a:buFont typeface="Arial" pitchFamily="34" charset="0"/>
              <a:buChar char="•"/>
              <a:defRPr/>
            </a:pPr>
            <a:r>
              <a:rPr lang="en-US" dirty="0" smtClean="0"/>
              <a:t>Therapy </a:t>
            </a:r>
            <a:r>
              <a:rPr lang="en-US" dirty="0"/>
              <a:t>in </a:t>
            </a:r>
            <a:r>
              <a:rPr lang="en-US" dirty="0" smtClean="0"/>
              <a:t>Practice: An Example</a:t>
            </a:r>
          </a:p>
          <a:p>
            <a:pPr marL="548958" lvl="1" indent="-274320" eaLnBrk="1" fontAlgn="auto" hangingPunct="1">
              <a:spcAft>
                <a:spcPts val="0"/>
              </a:spcAft>
              <a:buClr>
                <a:schemeClr val="accent1">
                  <a:lumMod val="60000"/>
                  <a:lumOff val="40000"/>
                </a:schemeClr>
              </a:buClr>
              <a:buFont typeface="Arial" pitchFamily="34" charset="0"/>
              <a:buChar char="•"/>
              <a:defRPr/>
            </a:pPr>
            <a:r>
              <a:rPr lang="en-US" dirty="0" smtClean="0"/>
              <a:t>The therapist might explore with an individual how his/her actions effect or are effected by the others in the family system.</a:t>
            </a: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1195</TotalTime>
  <Words>3027</Words>
  <Application>Microsoft Macintosh PowerPoint</Application>
  <PresentationFormat>On-screen Show (4:3)</PresentationFormat>
  <Paragraphs>319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Thatch</vt:lpstr>
      <vt:lpstr>Family Systems Therapy</vt:lpstr>
      <vt:lpstr>TABLE OF CONTENTS</vt:lpstr>
      <vt:lpstr>HISTORY AND THEORETICAL FRAMEWORKS</vt:lpstr>
      <vt:lpstr>HISTORY AND THEORETICAL FRAMEWORKS</vt:lpstr>
      <vt:lpstr>HISTORY AND THEORETICAL FRAMEWORKS</vt:lpstr>
      <vt:lpstr>FOUNDERS AND KEY INFLUENCES</vt:lpstr>
      <vt:lpstr>Timeline of the development of family systems therapy</vt:lpstr>
      <vt:lpstr>Murray Bowen Multigenerational Therapy</vt:lpstr>
      <vt:lpstr>Murray Bowen Multigenerational Therapy</vt:lpstr>
      <vt:lpstr>Virginia Satir Human Validation Process Model</vt:lpstr>
      <vt:lpstr>Virginia Satir Human Validation Process Model</vt:lpstr>
      <vt:lpstr>Carl Whitaker  Experiential Family Therapy</vt:lpstr>
      <vt:lpstr>Carl Whitaker  Experiential Family Therapy</vt:lpstr>
      <vt:lpstr>Salvador Munichin Structural Family Therapy</vt:lpstr>
      <vt:lpstr>Salvador Munichin Structural Family Therapy</vt:lpstr>
      <vt:lpstr>TECHNIQUES</vt:lpstr>
      <vt:lpstr>TECHNIQUES</vt:lpstr>
      <vt:lpstr>TECHNIQUES</vt:lpstr>
      <vt:lpstr>TECHNIQUES </vt:lpstr>
      <vt:lpstr>TECHNIQUES</vt:lpstr>
      <vt:lpstr>TECHNIQUES</vt:lpstr>
      <vt:lpstr>TECHNIQUES</vt:lpstr>
      <vt:lpstr>TECHNIQUES</vt:lpstr>
      <vt:lpstr>MYTHS OF FAMILY THERAPY</vt:lpstr>
      <vt:lpstr>MYTHS OF FAMILY THERAPY</vt:lpstr>
      <vt:lpstr>MYTHS OF FAMILY THERAPY</vt:lpstr>
      <vt:lpstr>STRENGTHS AND LIMITATIONS</vt:lpstr>
      <vt:lpstr>DISCUSSION FORUM QUESTION: 1</vt:lpstr>
      <vt:lpstr>DISCUSSION FORUM QUESTION: 2</vt:lpstr>
      <vt:lpstr>RESOURCES AND REFERENCES</vt:lpstr>
      <vt:lpstr>RESOURCES AND REFERENCES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Systems Therapy</dc:title>
  <dc:creator>User</dc:creator>
  <cp:lastModifiedBy>Marvin VandenHoek</cp:lastModifiedBy>
  <cp:revision>80</cp:revision>
  <dcterms:created xsi:type="dcterms:W3CDTF">2013-11-09T17:00:01Z</dcterms:created>
  <dcterms:modified xsi:type="dcterms:W3CDTF">2016-03-30T14:37:48Z</dcterms:modified>
</cp:coreProperties>
</file>